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9" r:id="rId3"/>
    <p:sldId id="257" r:id="rId4"/>
    <p:sldId id="287" r:id="rId5"/>
    <p:sldId id="290" r:id="rId6"/>
    <p:sldId id="291" r:id="rId7"/>
    <p:sldId id="292" r:id="rId8"/>
    <p:sldId id="293" r:id="rId9"/>
    <p:sldId id="294" r:id="rId10"/>
    <p:sldId id="295" r:id="rId1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F2F2F2"/>
    <a:srgbClr val="130F09"/>
    <a:srgbClr val="090909"/>
    <a:srgbClr val="232731"/>
    <a:srgbClr val="1C2730"/>
    <a:srgbClr val="2B2F3B"/>
    <a:srgbClr val="FCB14F"/>
    <a:srgbClr val="0181C8"/>
    <a:srgbClr val="7793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F8FB12-8AA0-4B87-8983-8F7A2D08B281}"/>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GB"/>
          </a:p>
        </p:txBody>
      </p:sp>
      <p:sp>
        <p:nvSpPr>
          <p:cNvPr id="3" name="Date Placeholder 2">
            <a:extLst>
              <a:ext uri="{FF2B5EF4-FFF2-40B4-BE49-F238E27FC236}">
                <a16:creationId xmlns:a16="http://schemas.microsoft.com/office/drawing/2014/main" id="{2E04568A-9331-471F-8E08-265B8C3D916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B8BFF434-86C9-4A16-B9EB-9CD0F380154C}" type="datetime1">
              <a:rPr lang="en-GB" altLang="en-US"/>
              <a:pPr/>
              <a:t>13/11/2017</a:t>
            </a:fld>
            <a:endParaRPr lang="en-GB" altLang="en-US"/>
          </a:p>
        </p:txBody>
      </p:sp>
      <p:sp>
        <p:nvSpPr>
          <p:cNvPr id="4" name="Slide Image Placeholder 3">
            <a:extLst>
              <a:ext uri="{FF2B5EF4-FFF2-40B4-BE49-F238E27FC236}">
                <a16:creationId xmlns:a16="http://schemas.microsoft.com/office/drawing/2014/main" id="{BE107255-8A07-4BD6-911A-E27F36222C2F}"/>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Notes Placeholder 4">
            <a:extLst>
              <a:ext uri="{FF2B5EF4-FFF2-40B4-BE49-F238E27FC236}">
                <a16:creationId xmlns:a16="http://schemas.microsoft.com/office/drawing/2014/main" id="{5AC8DB71-C562-45D8-AEE5-00EC3C203EF6}"/>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4785A511-C9FA-472F-8990-6986701A106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128"/>
                <a:cs typeface="+mn-cs"/>
              </a:defRPr>
            </a:lvl1pPr>
          </a:lstStyle>
          <a:p>
            <a:pPr>
              <a:defRPr/>
            </a:pPr>
            <a:endParaRPr lang="en-GB"/>
          </a:p>
        </p:txBody>
      </p:sp>
      <p:sp>
        <p:nvSpPr>
          <p:cNvPr id="7" name="Slide Number Placeholder 6">
            <a:extLst>
              <a:ext uri="{FF2B5EF4-FFF2-40B4-BE49-F238E27FC236}">
                <a16:creationId xmlns:a16="http://schemas.microsoft.com/office/drawing/2014/main" id="{85F89A2B-DBD5-41AC-92E0-88CADE4F19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2090D5A-ADDF-4971-802B-86761C2E719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a:extLst>
              <a:ext uri="{FF2B5EF4-FFF2-40B4-BE49-F238E27FC236}">
                <a16:creationId xmlns:a16="http://schemas.microsoft.com/office/drawing/2014/main" id="{BC0AC823-6455-4726-8D4E-2646917A54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a:extLst>
              <a:ext uri="{FF2B5EF4-FFF2-40B4-BE49-F238E27FC236}">
                <a16:creationId xmlns:a16="http://schemas.microsoft.com/office/drawing/2014/main" id="{1190DE58-16C3-495F-8E4F-4D3027E0F0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dirty="0"/>
              <a:t>This fun, interactive multiple choice quiz will test your students knowledge of the Olympic and Paralympic Games. View in presentation mode to use the interactive features.  </a:t>
            </a:r>
          </a:p>
          <a:p>
            <a:pPr eaLnBrk="1" hangingPunct="1">
              <a:spcBef>
                <a:spcPct val="0"/>
              </a:spcBef>
            </a:pPr>
            <a:endParaRPr lang="en-GB" altLang="en-US" dirty="0"/>
          </a:p>
        </p:txBody>
      </p:sp>
      <p:sp>
        <p:nvSpPr>
          <p:cNvPr id="13315" name="Slide Number Placeholder 3">
            <a:extLst>
              <a:ext uri="{FF2B5EF4-FFF2-40B4-BE49-F238E27FC236}">
                <a16:creationId xmlns:a16="http://schemas.microsoft.com/office/drawing/2014/main" id="{E7DE58C4-5339-4863-A982-746407AA81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2B776D7-D483-4156-B1EF-4B9522EC4C92}" type="slidenum">
              <a:rPr lang="en-GB" altLang="en-US" sz="1200">
                <a:latin typeface="Calibri" panose="020F0502020204030204" pitchFamily="34" charset="0"/>
              </a:rPr>
              <a:pPr/>
              <a:t>1</a:t>
            </a:fld>
            <a:endParaRPr lang="en-GB"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10</a:t>
            </a:fld>
            <a:endParaRPr lang="en-GB" altLang="en-US" sz="1200">
              <a:latin typeface="Calibri" panose="020F0502020204030204" pitchFamily="34" charset="0"/>
            </a:endParaRPr>
          </a:p>
        </p:txBody>
      </p:sp>
    </p:spTree>
    <p:extLst>
      <p:ext uri="{BB962C8B-B14F-4D97-AF65-F5344CB8AC3E}">
        <p14:creationId xmlns:p14="http://schemas.microsoft.com/office/powerpoint/2010/main" val="18283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9FFE5F6-C092-4300-BE6B-6C099B7D0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EB1F6EF-1513-4383-9D12-A67BBA090D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the text and number in each boxes become clickable. Once clicked the box will change colour, allowing you or your students to match the corresponding pairs. </a:t>
            </a:r>
          </a:p>
        </p:txBody>
      </p:sp>
      <p:sp>
        <p:nvSpPr>
          <p:cNvPr id="15363" name="Slide Number Placeholder 3">
            <a:extLst>
              <a:ext uri="{FF2B5EF4-FFF2-40B4-BE49-F238E27FC236}">
                <a16:creationId xmlns:a16="http://schemas.microsoft.com/office/drawing/2014/main" id="{8BD700D5-6FFA-4407-987A-DDA44D251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3DEEC4-CDC6-49CC-9F46-0866948C07C7}" type="slidenum">
              <a:rPr lang="en-GB" altLang="en-US" sz="1200">
                <a:latin typeface="Calibri" panose="020F0502020204030204" pitchFamily="34" charset="0"/>
              </a:rPr>
              <a:pPr/>
              <a:t>2</a:t>
            </a:fld>
            <a:endParaRPr lang="en-GB" altLang="en-US" sz="1200">
              <a:latin typeface="Calibri" panose="020F0502020204030204" pitchFamily="34" charset="0"/>
            </a:endParaRPr>
          </a:p>
        </p:txBody>
      </p:sp>
    </p:spTree>
    <p:extLst>
      <p:ext uri="{BB962C8B-B14F-4D97-AF65-F5344CB8AC3E}">
        <p14:creationId xmlns:p14="http://schemas.microsoft.com/office/powerpoint/2010/main" val="214292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B9FFE5F6-C092-4300-BE6B-6C099B7D06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EB1F6EF-1513-4383-9D12-A67BBA090D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the text and number in each number boxes become clickable (look for the change in cursor before clicking). Once clicked the box will change colour, allowing you or your students to match the corresponding pairs. </a:t>
            </a:r>
          </a:p>
        </p:txBody>
      </p:sp>
      <p:sp>
        <p:nvSpPr>
          <p:cNvPr id="15363" name="Slide Number Placeholder 3">
            <a:extLst>
              <a:ext uri="{FF2B5EF4-FFF2-40B4-BE49-F238E27FC236}">
                <a16:creationId xmlns:a16="http://schemas.microsoft.com/office/drawing/2014/main" id="{8BD700D5-6FFA-4407-987A-DDA44D2515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F3DEEC4-CDC6-49CC-9F46-0866948C07C7}" type="slidenum">
              <a:rPr lang="en-GB" altLang="en-US" sz="1200">
                <a:latin typeface="Calibri" panose="020F0502020204030204" pitchFamily="34" charset="0"/>
              </a:rPr>
              <a:pPr/>
              <a:t>3</a:t>
            </a:fld>
            <a:endParaRPr lang="en-GB"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4</a:t>
            </a:fld>
            <a:endParaRPr lang="en-GB"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5</a:t>
            </a:fld>
            <a:endParaRPr lang="en-GB" altLang="en-US" sz="1200">
              <a:latin typeface="Calibri" panose="020F0502020204030204" pitchFamily="34" charset="0"/>
            </a:endParaRPr>
          </a:p>
        </p:txBody>
      </p:sp>
    </p:spTree>
    <p:extLst>
      <p:ext uri="{BB962C8B-B14F-4D97-AF65-F5344CB8AC3E}">
        <p14:creationId xmlns:p14="http://schemas.microsoft.com/office/powerpoint/2010/main" val="4047109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DB01D5B6-FC2F-4F24-802A-D4E9255756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DBD8D981-56D0-4564-A872-35CE82E2F9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dirty="0"/>
              <a:t>In presentation mode, each of the multiple choice answers will change colour on click.  (Green for the correct answer, red for incorrect).</a:t>
            </a:r>
          </a:p>
        </p:txBody>
      </p:sp>
      <p:sp>
        <p:nvSpPr>
          <p:cNvPr id="19459" name="Slide Number Placeholder 3">
            <a:extLst>
              <a:ext uri="{FF2B5EF4-FFF2-40B4-BE49-F238E27FC236}">
                <a16:creationId xmlns:a16="http://schemas.microsoft.com/office/drawing/2014/main" id="{D9FD1160-1DA0-49BF-97DB-AE543DACF4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202CCAE-9406-4BC0-A1A4-C1BE7EC0B6EA}" type="slidenum">
              <a:rPr lang="en-GB" altLang="en-US" sz="1200">
                <a:latin typeface="Calibri" panose="020F0502020204030204" pitchFamily="34" charset="0"/>
              </a:rPr>
              <a:pPr/>
              <a:t>6</a:t>
            </a:fld>
            <a:endParaRPr lang="en-GB" altLang="en-US" sz="1200">
              <a:latin typeface="Calibri" panose="020F0502020204030204" pitchFamily="34" charset="0"/>
            </a:endParaRPr>
          </a:p>
        </p:txBody>
      </p:sp>
    </p:spTree>
    <p:extLst>
      <p:ext uri="{BB962C8B-B14F-4D97-AF65-F5344CB8AC3E}">
        <p14:creationId xmlns:p14="http://schemas.microsoft.com/office/powerpoint/2010/main" val="4156010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a:t>Click on your score to receive your medal!</a:t>
            </a:r>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7</a:t>
            </a:fld>
            <a:endParaRPr lang="en-GB" altLang="en-US" sz="1200">
              <a:latin typeface="Calibri" panose="020F0502020204030204" pitchFamily="34" charset="0"/>
            </a:endParaRPr>
          </a:p>
        </p:txBody>
      </p:sp>
    </p:spTree>
    <p:extLst>
      <p:ext uri="{BB962C8B-B14F-4D97-AF65-F5344CB8AC3E}">
        <p14:creationId xmlns:p14="http://schemas.microsoft.com/office/powerpoint/2010/main" val="83200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8</a:t>
            </a:fld>
            <a:endParaRPr lang="en-GB" altLang="en-US" sz="1200">
              <a:latin typeface="Calibri" panose="020F0502020204030204" pitchFamily="34" charset="0"/>
            </a:endParaRPr>
          </a:p>
        </p:txBody>
      </p:sp>
    </p:spTree>
    <p:extLst>
      <p:ext uri="{BB962C8B-B14F-4D97-AF65-F5344CB8AC3E}">
        <p14:creationId xmlns:p14="http://schemas.microsoft.com/office/powerpoint/2010/main" val="15966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4C8014C-E1AC-4890-8B38-199144E739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D160D403-34B6-4713-B51C-739FB528A5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17411" name="Slide Number Placeholder 3">
            <a:extLst>
              <a:ext uri="{FF2B5EF4-FFF2-40B4-BE49-F238E27FC236}">
                <a16:creationId xmlns:a16="http://schemas.microsoft.com/office/drawing/2014/main" id="{8D395239-F588-4EDB-B9E0-8DD78F998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C9EB270-5EFD-4F9B-AA87-4A8E5BFCC589}" type="slidenum">
              <a:rPr lang="en-GB" altLang="en-US" sz="1200">
                <a:latin typeface="Calibri" panose="020F0502020204030204" pitchFamily="34" charset="0"/>
              </a:rPr>
              <a:pPr/>
              <a:t>9</a:t>
            </a:fld>
            <a:endParaRPr lang="en-GB" altLang="en-US" sz="1200">
              <a:latin typeface="Calibri" panose="020F0502020204030204" pitchFamily="34" charset="0"/>
            </a:endParaRPr>
          </a:p>
        </p:txBody>
      </p:sp>
    </p:spTree>
    <p:extLst>
      <p:ext uri="{BB962C8B-B14F-4D97-AF65-F5344CB8AC3E}">
        <p14:creationId xmlns:p14="http://schemas.microsoft.com/office/powerpoint/2010/main" val="614954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189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588697-13DC-4838-9D4E-6A59137DC3DC}"/>
              </a:ext>
            </a:extLst>
          </p:cNvPr>
          <p:cNvSpPr>
            <a:spLocks noGrp="1"/>
          </p:cNvSpPr>
          <p:nvPr>
            <p:ph type="dt" sz="half" idx="10"/>
          </p:nvPr>
        </p:nvSpPr>
        <p:spPr/>
        <p:txBody>
          <a:bodyPr/>
          <a:lstStyle>
            <a:lvl1pPr>
              <a:defRPr/>
            </a:lvl1pPr>
          </a:lstStyle>
          <a:p>
            <a:fld id="{427C475F-F365-460C-8B13-3DDB31F1743B}" type="datetime1">
              <a:rPr lang="en-GB" altLang="en-US"/>
              <a:pPr/>
              <a:t>13/11/2017</a:t>
            </a:fld>
            <a:endParaRPr lang="en-GB" altLang="en-US"/>
          </a:p>
        </p:txBody>
      </p:sp>
      <p:sp>
        <p:nvSpPr>
          <p:cNvPr id="5" name="Footer Placeholder 4">
            <a:extLst>
              <a:ext uri="{FF2B5EF4-FFF2-40B4-BE49-F238E27FC236}">
                <a16:creationId xmlns:a16="http://schemas.microsoft.com/office/drawing/2014/main" id="{A71CFA45-9C1E-4C78-B439-1D4DFFBD66D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FFBD558-BEDA-4F4B-B253-193751EE8078}"/>
              </a:ext>
            </a:extLst>
          </p:cNvPr>
          <p:cNvSpPr>
            <a:spLocks noGrp="1"/>
          </p:cNvSpPr>
          <p:nvPr>
            <p:ph type="sldNum" sz="quarter" idx="12"/>
          </p:nvPr>
        </p:nvSpPr>
        <p:spPr/>
        <p:txBody>
          <a:bodyPr/>
          <a:lstStyle>
            <a:lvl1pPr>
              <a:defRPr/>
            </a:lvl1pPr>
          </a:lstStyle>
          <a:p>
            <a:fld id="{ACF4E980-DED4-44A1-A2AD-A91E2917F10E}" type="slidenum">
              <a:rPr lang="en-GB" altLang="en-US"/>
              <a:pPr/>
              <a:t>‹#›</a:t>
            </a:fld>
            <a:endParaRPr lang="en-GB" altLang="en-US"/>
          </a:p>
        </p:txBody>
      </p:sp>
    </p:spTree>
    <p:extLst>
      <p:ext uri="{BB962C8B-B14F-4D97-AF65-F5344CB8AC3E}">
        <p14:creationId xmlns:p14="http://schemas.microsoft.com/office/powerpoint/2010/main" val="258373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639231-EE1A-4C4F-99DC-7B079EDCB047}"/>
              </a:ext>
            </a:extLst>
          </p:cNvPr>
          <p:cNvSpPr>
            <a:spLocks noGrp="1"/>
          </p:cNvSpPr>
          <p:nvPr>
            <p:ph type="dt" sz="half" idx="10"/>
          </p:nvPr>
        </p:nvSpPr>
        <p:spPr/>
        <p:txBody>
          <a:bodyPr/>
          <a:lstStyle>
            <a:lvl1pPr>
              <a:defRPr/>
            </a:lvl1pPr>
          </a:lstStyle>
          <a:p>
            <a:fld id="{774B07E1-AB95-4F40-A592-B59E7C942D77}" type="datetime1">
              <a:rPr lang="en-GB" altLang="en-US"/>
              <a:pPr/>
              <a:t>13/11/2017</a:t>
            </a:fld>
            <a:endParaRPr lang="en-GB" altLang="en-US"/>
          </a:p>
        </p:txBody>
      </p:sp>
      <p:sp>
        <p:nvSpPr>
          <p:cNvPr id="5" name="Footer Placeholder 4">
            <a:extLst>
              <a:ext uri="{FF2B5EF4-FFF2-40B4-BE49-F238E27FC236}">
                <a16:creationId xmlns:a16="http://schemas.microsoft.com/office/drawing/2014/main" id="{426E21A1-5851-4060-8D94-F7315565106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3E41D1-AAC9-4756-8C24-DC760A53D080}"/>
              </a:ext>
            </a:extLst>
          </p:cNvPr>
          <p:cNvSpPr>
            <a:spLocks noGrp="1"/>
          </p:cNvSpPr>
          <p:nvPr>
            <p:ph type="sldNum" sz="quarter" idx="12"/>
          </p:nvPr>
        </p:nvSpPr>
        <p:spPr/>
        <p:txBody>
          <a:bodyPr/>
          <a:lstStyle>
            <a:lvl1pPr>
              <a:defRPr/>
            </a:lvl1pPr>
          </a:lstStyle>
          <a:p>
            <a:fld id="{498CA2E5-21F8-4E15-8A72-00566605DF3B}" type="slidenum">
              <a:rPr lang="en-GB" altLang="en-US"/>
              <a:pPr/>
              <a:t>‹#›</a:t>
            </a:fld>
            <a:endParaRPr lang="en-GB" altLang="en-US"/>
          </a:p>
        </p:txBody>
      </p:sp>
    </p:spTree>
    <p:extLst>
      <p:ext uri="{BB962C8B-B14F-4D97-AF65-F5344CB8AC3E}">
        <p14:creationId xmlns:p14="http://schemas.microsoft.com/office/powerpoint/2010/main" val="316005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41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993767-4ADA-4677-A72B-7C1C98FBBDFB}"/>
              </a:ext>
            </a:extLst>
          </p:cNvPr>
          <p:cNvSpPr>
            <a:spLocks noGrp="1"/>
          </p:cNvSpPr>
          <p:nvPr>
            <p:ph type="dt" sz="half" idx="10"/>
          </p:nvPr>
        </p:nvSpPr>
        <p:spPr/>
        <p:txBody>
          <a:bodyPr/>
          <a:lstStyle>
            <a:lvl1pPr>
              <a:defRPr/>
            </a:lvl1pPr>
          </a:lstStyle>
          <a:p>
            <a:fld id="{7B247662-BD01-46C6-A951-B501C8EE0D8C}" type="datetime1">
              <a:rPr lang="en-GB" altLang="en-US"/>
              <a:pPr/>
              <a:t>13/11/2017</a:t>
            </a:fld>
            <a:endParaRPr lang="en-GB" altLang="en-US"/>
          </a:p>
        </p:txBody>
      </p:sp>
      <p:sp>
        <p:nvSpPr>
          <p:cNvPr id="5" name="Footer Placeholder 4">
            <a:extLst>
              <a:ext uri="{FF2B5EF4-FFF2-40B4-BE49-F238E27FC236}">
                <a16:creationId xmlns:a16="http://schemas.microsoft.com/office/drawing/2014/main" id="{0CD575C5-F41D-4D7A-ABA7-FE99BF1FD2D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044CBD2-A4D0-45CB-8E7B-157D579DF4BC}"/>
              </a:ext>
            </a:extLst>
          </p:cNvPr>
          <p:cNvSpPr>
            <a:spLocks noGrp="1"/>
          </p:cNvSpPr>
          <p:nvPr>
            <p:ph type="sldNum" sz="quarter" idx="12"/>
          </p:nvPr>
        </p:nvSpPr>
        <p:spPr/>
        <p:txBody>
          <a:bodyPr/>
          <a:lstStyle>
            <a:lvl1pPr>
              <a:defRPr/>
            </a:lvl1pPr>
          </a:lstStyle>
          <a:p>
            <a:fld id="{0816B4C1-B4F5-4F39-A8F1-DCA6DCD08997}" type="slidenum">
              <a:rPr lang="en-GB" altLang="en-US"/>
              <a:pPr/>
              <a:t>‹#›</a:t>
            </a:fld>
            <a:endParaRPr lang="en-GB" altLang="en-US"/>
          </a:p>
        </p:txBody>
      </p:sp>
    </p:spTree>
    <p:extLst>
      <p:ext uri="{BB962C8B-B14F-4D97-AF65-F5344CB8AC3E}">
        <p14:creationId xmlns:p14="http://schemas.microsoft.com/office/powerpoint/2010/main" val="61782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98006DB-52A5-4DCF-9BCD-99EFDA3446F5}"/>
              </a:ext>
            </a:extLst>
          </p:cNvPr>
          <p:cNvSpPr>
            <a:spLocks noGrp="1"/>
          </p:cNvSpPr>
          <p:nvPr>
            <p:ph type="dt" sz="half" idx="10"/>
          </p:nvPr>
        </p:nvSpPr>
        <p:spPr/>
        <p:txBody>
          <a:bodyPr/>
          <a:lstStyle>
            <a:lvl1pPr>
              <a:defRPr/>
            </a:lvl1pPr>
          </a:lstStyle>
          <a:p>
            <a:fld id="{EB8A4424-7466-41B4-AFEB-D7EAC33EC954}" type="datetime1">
              <a:rPr lang="en-GB" altLang="en-US"/>
              <a:pPr/>
              <a:t>13/11/2017</a:t>
            </a:fld>
            <a:endParaRPr lang="en-GB" altLang="en-US"/>
          </a:p>
        </p:txBody>
      </p:sp>
      <p:sp>
        <p:nvSpPr>
          <p:cNvPr id="6" name="Footer Placeholder 4">
            <a:extLst>
              <a:ext uri="{FF2B5EF4-FFF2-40B4-BE49-F238E27FC236}">
                <a16:creationId xmlns:a16="http://schemas.microsoft.com/office/drawing/2014/main" id="{8D6BA499-FFF4-4C04-AFE0-4861A993875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0EB43D2-8DF0-4974-AB23-449C7AAEE871}"/>
              </a:ext>
            </a:extLst>
          </p:cNvPr>
          <p:cNvSpPr>
            <a:spLocks noGrp="1"/>
          </p:cNvSpPr>
          <p:nvPr>
            <p:ph type="sldNum" sz="quarter" idx="12"/>
          </p:nvPr>
        </p:nvSpPr>
        <p:spPr/>
        <p:txBody>
          <a:bodyPr/>
          <a:lstStyle>
            <a:lvl1pPr>
              <a:defRPr/>
            </a:lvl1pPr>
          </a:lstStyle>
          <a:p>
            <a:fld id="{DF5876D8-B6B4-4302-AFE6-8AFE7E647560}" type="slidenum">
              <a:rPr lang="en-GB" altLang="en-US"/>
              <a:pPr/>
              <a:t>‹#›</a:t>
            </a:fld>
            <a:endParaRPr lang="en-GB" altLang="en-US"/>
          </a:p>
        </p:txBody>
      </p:sp>
    </p:spTree>
    <p:extLst>
      <p:ext uri="{BB962C8B-B14F-4D97-AF65-F5344CB8AC3E}">
        <p14:creationId xmlns:p14="http://schemas.microsoft.com/office/powerpoint/2010/main" val="180780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6527746-305D-4BBE-B1E6-82FAEE3A5DD4}"/>
              </a:ext>
            </a:extLst>
          </p:cNvPr>
          <p:cNvSpPr>
            <a:spLocks noGrp="1"/>
          </p:cNvSpPr>
          <p:nvPr>
            <p:ph type="dt" sz="half" idx="10"/>
          </p:nvPr>
        </p:nvSpPr>
        <p:spPr/>
        <p:txBody>
          <a:bodyPr/>
          <a:lstStyle>
            <a:lvl1pPr>
              <a:defRPr/>
            </a:lvl1pPr>
          </a:lstStyle>
          <a:p>
            <a:fld id="{CD1897EF-0082-45C7-B8DE-8CFD9B3E8D94}" type="datetime1">
              <a:rPr lang="en-GB" altLang="en-US"/>
              <a:pPr/>
              <a:t>13/11/2017</a:t>
            </a:fld>
            <a:endParaRPr lang="en-GB" altLang="en-US"/>
          </a:p>
        </p:txBody>
      </p:sp>
      <p:sp>
        <p:nvSpPr>
          <p:cNvPr id="8" name="Footer Placeholder 4">
            <a:extLst>
              <a:ext uri="{FF2B5EF4-FFF2-40B4-BE49-F238E27FC236}">
                <a16:creationId xmlns:a16="http://schemas.microsoft.com/office/drawing/2014/main" id="{3EBF5E74-A614-4830-967D-F36D79ECC14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39181127-C199-47E7-8523-BBC62BAA1E0A}"/>
              </a:ext>
            </a:extLst>
          </p:cNvPr>
          <p:cNvSpPr>
            <a:spLocks noGrp="1"/>
          </p:cNvSpPr>
          <p:nvPr>
            <p:ph type="sldNum" sz="quarter" idx="12"/>
          </p:nvPr>
        </p:nvSpPr>
        <p:spPr/>
        <p:txBody>
          <a:bodyPr/>
          <a:lstStyle>
            <a:lvl1pPr>
              <a:defRPr/>
            </a:lvl1pPr>
          </a:lstStyle>
          <a:p>
            <a:fld id="{274EF515-57B4-4F8B-8EB0-44D89D7EE3E7}" type="slidenum">
              <a:rPr lang="en-GB" altLang="en-US"/>
              <a:pPr/>
              <a:t>‹#›</a:t>
            </a:fld>
            <a:endParaRPr lang="en-GB" altLang="en-US"/>
          </a:p>
        </p:txBody>
      </p:sp>
    </p:spTree>
    <p:extLst>
      <p:ext uri="{BB962C8B-B14F-4D97-AF65-F5344CB8AC3E}">
        <p14:creationId xmlns:p14="http://schemas.microsoft.com/office/powerpoint/2010/main" val="6483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ED3B8905-129D-43A5-A883-B1597EB00A88}"/>
              </a:ext>
            </a:extLst>
          </p:cNvPr>
          <p:cNvSpPr>
            <a:spLocks noGrp="1"/>
          </p:cNvSpPr>
          <p:nvPr>
            <p:ph type="dt" sz="half" idx="10"/>
          </p:nvPr>
        </p:nvSpPr>
        <p:spPr/>
        <p:txBody>
          <a:bodyPr/>
          <a:lstStyle>
            <a:lvl1pPr>
              <a:defRPr/>
            </a:lvl1pPr>
          </a:lstStyle>
          <a:p>
            <a:fld id="{EA756151-CB3E-472E-A279-9FB692005E57}" type="datetime1">
              <a:rPr lang="en-GB" altLang="en-US"/>
              <a:pPr/>
              <a:t>13/11/2017</a:t>
            </a:fld>
            <a:endParaRPr lang="en-GB" altLang="en-US"/>
          </a:p>
        </p:txBody>
      </p:sp>
      <p:sp>
        <p:nvSpPr>
          <p:cNvPr id="4" name="Footer Placeholder 4">
            <a:extLst>
              <a:ext uri="{FF2B5EF4-FFF2-40B4-BE49-F238E27FC236}">
                <a16:creationId xmlns:a16="http://schemas.microsoft.com/office/drawing/2014/main" id="{69438B81-7A93-4588-B130-8E1D907DDEB5}"/>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8B607BA-354C-4C6B-BCD6-69DCA46B5476}"/>
              </a:ext>
            </a:extLst>
          </p:cNvPr>
          <p:cNvSpPr>
            <a:spLocks noGrp="1"/>
          </p:cNvSpPr>
          <p:nvPr>
            <p:ph type="sldNum" sz="quarter" idx="12"/>
          </p:nvPr>
        </p:nvSpPr>
        <p:spPr/>
        <p:txBody>
          <a:bodyPr/>
          <a:lstStyle>
            <a:lvl1pPr>
              <a:defRPr/>
            </a:lvl1pPr>
          </a:lstStyle>
          <a:p>
            <a:fld id="{9A2AE7E0-B89C-4B8C-88CE-E9A93CDAB0B7}" type="slidenum">
              <a:rPr lang="en-GB" altLang="en-US"/>
              <a:pPr/>
              <a:t>‹#›</a:t>
            </a:fld>
            <a:endParaRPr lang="en-GB" altLang="en-US"/>
          </a:p>
        </p:txBody>
      </p:sp>
    </p:spTree>
    <p:extLst>
      <p:ext uri="{BB962C8B-B14F-4D97-AF65-F5344CB8AC3E}">
        <p14:creationId xmlns:p14="http://schemas.microsoft.com/office/powerpoint/2010/main" val="2661671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84E090-E3DC-4002-9513-D243635E3EC2}"/>
              </a:ext>
            </a:extLst>
          </p:cNvPr>
          <p:cNvSpPr>
            <a:spLocks noGrp="1"/>
          </p:cNvSpPr>
          <p:nvPr>
            <p:ph type="dt" sz="half" idx="10"/>
          </p:nvPr>
        </p:nvSpPr>
        <p:spPr/>
        <p:txBody>
          <a:bodyPr/>
          <a:lstStyle>
            <a:lvl1pPr>
              <a:defRPr/>
            </a:lvl1pPr>
          </a:lstStyle>
          <a:p>
            <a:fld id="{0C155E1C-C8E0-4B16-BD52-F6FF89FB0D49}" type="datetime1">
              <a:rPr lang="en-GB" altLang="en-US"/>
              <a:pPr/>
              <a:t>13/11/2017</a:t>
            </a:fld>
            <a:endParaRPr lang="en-GB" altLang="en-US"/>
          </a:p>
        </p:txBody>
      </p:sp>
      <p:sp>
        <p:nvSpPr>
          <p:cNvPr id="3" name="Footer Placeholder 4">
            <a:extLst>
              <a:ext uri="{FF2B5EF4-FFF2-40B4-BE49-F238E27FC236}">
                <a16:creationId xmlns:a16="http://schemas.microsoft.com/office/drawing/2014/main" id="{E858E6CB-0E18-48F8-AB3A-AD65438F8A4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98520515-9EEB-407E-9C4A-2B52279F8BB7}"/>
              </a:ext>
            </a:extLst>
          </p:cNvPr>
          <p:cNvSpPr>
            <a:spLocks noGrp="1"/>
          </p:cNvSpPr>
          <p:nvPr>
            <p:ph type="sldNum" sz="quarter" idx="12"/>
          </p:nvPr>
        </p:nvSpPr>
        <p:spPr/>
        <p:txBody>
          <a:bodyPr/>
          <a:lstStyle>
            <a:lvl1pPr>
              <a:defRPr/>
            </a:lvl1pPr>
          </a:lstStyle>
          <a:p>
            <a:fld id="{A6199CB7-3A2B-49E9-B4AC-A87F4CD73B82}" type="slidenum">
              <a:rPr lang="en-GB" altLang="en-US"/>
              <a:pPr/>
              <a:t>‹#›</a:t>
            </a:fld>
            <a:endParaRPr lang="en-GB" altLang="en-US"/>
          </a:p>
        </p:txBody>
      </p:sp>
    </p:spTree>
    <p:extLst>
      <p:ext uri="{BB962C8B-B14F-4D97-AF65-F5344CB8AC3E}">
        <p14:creationId xmlns:p14="http://schemas.microsoft.com/office/powerpoint/2010/main" val="244523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BE2B1B2-6F01-4B90-A293-15D64EC6568D}"/>
              </a:ext>
            </a:extLst>
          </p:cNvPr>
          <p:cNvSpPr>
            <a:spLocks noGrp="1"/>
          </p:cNvSpPr>
          <p:nvPr>
            <p:ph type="dt" sz="half" idx="10"/>
          </p:nvPr>
        </p:nvSpPr>
        <p:spPr/>
        <p:txBody>
          <a:bodyPr/>
          <a:lstStyle>
            <a:lvl1pPr>
              <a:defRPr/>
            </a:lvl1pPr>
          </a:lstStyle>
          <a:p>
            <a:fld id="{4DF6AD3F-3F04-476C-A603-34064BAB7D1A}" type="datetime1">
              <a:rPr lang="en-GB" altLang="en-US"/>
              <a:pPr/>
              <a:t>13/11/2017</a:t>
            </a:fld>
            <a:endParaRPr lang="en-GB" altLang="en-US"/>
          </a:p>
        </p:txBody>
      </p:sp>
      <p:sp>
        <p:nvSpPr>
          <p:cNvPr id="6" name="Footer Placeholder 4">
            <a:extLst>
              <a:ext uri="{FF2B5EF4-FFF2-40B4-BE49-F238E27FC236}">
                <a16:creationId xmlns:a16="http://schemas.microsoft.com/office/drawing/2014/main" id="{9D061CC3-CAD2-475B-82CF-FFE23302C46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78B20F3-F517-42E2-B87D-1B0BA7B80A49}"/>
              </a:ext>
            </a:extLst>
          </p:cNvPr>
          <p:cNvSpPr>
            <a:spLocks noGrp="1"/>
          </p:cNvSpPr>
          <p:nvPr>
            <p:ph type="sldNum" sz="quarter" idx="12"/>
          </p:nvPr>
        </p:nvSpPr>
        <p:spPr/>
        <p:txBody>
          <a:bodyPr/>
          <a:lstStyle>
            <a:lvl1pPr>
              <a:defRPr/>
            </a:lvl1pPr>
          </a:lstStyle>
          <a:p>
            <a:fld id="{231EC4ED-B0BD-4CF9-A80F-47500A0A6BA4}" type="slidenum">
              <a:rPr lang="en-GB" altLang="en-US"/>
              <a:pPr/>
              <a:t>‹#›</a:t>
            </a:fld>
            <a:endParaRPr lang="en-GB" altLang="en-US"/>
          </a:p>
        </p:txBody>
      </p:sp>
    </p:spTree>
    <p:extLst>
      <p:ext uri="{BB962C8B-B14F-4D97-AF65-F5344CB8AC3E}">
        <p14:creationId xmlns:p14="http://schemas.microsoft.com/office/powerpoint/2010/main" val="309006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220E4D-1F93-414E-A823-424DE7019A61}"/>
              </a:ext>
            </a:extLst>
          </p:cNvPr>
          <p:cNvSpPr>
            <a:spLocks noGrp="1"/>
          </p:cNvSpPr>
          <p:nvPr>
            <p:ph type="dt" sz="half" idx="10"/>
          </p:nvPr>
        </p:nvSpPr>
        <p:spPr/>
        <p:txBody>
          <a:bodyPr/>
          <a:lstStyle>
            <a:lvl1pPr>
              <a:defRPr/>
            </a:lvl1pPr>
          </a:lstStyle>
          <a:p>
            <a:fld id="{569F7452-1984-48BB-A496-2C76B8065BDF}" type="datetime1">
              <a:rPr lang="en-GB" altLang="en-US"/>
              <a:pPr/>
              <a:t>13/11/2017</a:t>
            </a:fld>
            <a:endParaRPr lang="en-GB" altLang="en-US"/>
          </a:p>
        </p:txBody>
      </p:sp>
      <p:sp>
        <p:nvSpPr>
          <p:cNvPr id="6" name="Footer Placeholder 4">
            <a:extLst>
              <a:ext uri="{FF2B5EF4-FFF2-40B4-BE49-F238E27FC236}">
                <a16:creationId xmlns:a16="http://schemas.microsoft.com/office/drawing/2014/main" id="{83E15743-16C4-4B99-8BCB-1A7A75C1938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1E037DF-29B5-458A-83B7-03A9FC843A77}"/>
              </a:ext>
            </a:extLst>
          </p:cNvPr>
          <p:cNvSpPr>
            <a:spLocks noGrp="1"/>
          </p:cNvSpPr>
          <p:nvPr>
            <p:ph type="sldNum" sz="quarter" idx="12"/>
          </p:nvPr>
        </p:nvSpPr>
        <p:spPr/>
        <p:txBody>
          <a:bodyPr/>
          <a:lstStyle>
            <a:lvl1pPr>
              <a:defRPr/>
            </a:lvl1pPr>
          </a:lstStyle>
          <a:p>
            <a:fld id="{3999295B-FB6D-43B3-B61D-3A7B2A980929}" type="slidenum">
              <a:rPr lang="en-GB" altLang="en-US"/>
              <a:pPr/>
              <a:t>‹#›</a:t>
            </a:fld>
            <a:endParaRPr lang="en-GB" altLang="en-US"/>
          </a:p>
        </p:txBody>
      </p:sp>
    </p:spTree>
    <p:extLst>
      <p:ext uri="{BB962C8B-B14F-4D97-AF65-F5344CB8AC3E}">
        <p14:creationId xmlns:p14="http://schemas.microsoft.com/office/powerpoint/2010/main" val="202258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1978BD9-B58A-43B7-A8C7-D52E23FC7EE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4F88760A-75F1-4844-A72D-2B87E1B8041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A18D2E4-99B6-42B6-A43C-16972F2E516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fld id="{7D34ADDC-0D2E-4061-996E-A0434B076C63}" type="datetime1">
              <a:rPr lang="en-GB" altLang="en-US"/>
              <a:pPr/>
              <a:t>13/11/2017</a:t>
            </a:fld>
            <a:endParaRPr lang="en-GB" altLang="en-US"/>
          </a:p>
        </p:txBody>
      </p:sp>
      <p:sp>
        <p:nvSpPr>
          <p:cNvPr id="5" name="Footer Placeholder 4">
            <a:extLst>
              <a:ext uri="{FF2B5EF4-FFF2-40B4-BE49-F238E27FC236}">
                <a16:creationId xmlns:a16="http://schemas.microsoft.com/office/drawing/2014/main" id="{1560EFD7-E139-424A-8FA5-D664DB831BE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ea typeface="ＭＳ Ｐゴシック" charset="-128"/>
                <a:cs typeface="+mn-cs"/>
              </a:defRPr>
            </a:lvl1pPr>
          </a:lstStyle>
          <a:p>
            <a:pPr>
              <a:defRPr/>
            </a:pPr>
            <a:endParaRPr lang="en-GB"/>
          </a:p>
        </p:txBody>
      </p:sp>
      <p:sp>
        <p:nvSpPr>
          <p:cNvPr id="6" name="Slide Number Placeholder 5">
            <a:extLst>
              <a:ext uri="{FF2B5EF4-FFF2-40B4-BE49-F238E27FC236}">
                <a16:creationId xmlns:a16="http://schemas.microsoft.com/office/drawing/2014/main" id="{FADCAE54-FD0F-4F1F-8737-B43B29C516E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A492AA21-F71B-4F8B-8369-218EF48F369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2">
            <a:extLst>
              <a:ext uri="{FF2B5EF4-FFF2-40B4-BE49-F238E27FC236}">
                <a16:creationId xmlns:a16="http://schemas.microsoft.com/office/drawing/2014/main" id="{D082E038-9687-466A-8E61-DD04B5ADBA3B}"/>
              </a:ext>
            </a:extLst>
          </p:cNvPr>
          <p:cNvGrpSpPr>
            <a:grpSpLocks/>
          </p:cNvGrpSpPr>
          <p:nvPr/>
        </p:nvGrpSpPr>
        <p:grpSpPr bwMode="auto">
          <a:xfrm>
            <a:off x="0" y="-26988"/>
            <a:ext cx="9144000" cy="6884988"/>
            <a:chOff x="-1" y="-27384"/>
            <a:chExt cx="9143998" cy="6885379"/>
          </a:xfrm>
        </p:grpSpPr>
        <p:sp>
          <p:nvSpPr>
            <p:cNvPr id="2" name="Right Triangle 1">
              <a:extLst>
                <a:ext uri="{FF2B5EF4-FFF2-40B4-BE49-F238E27FC236}">
                  <a16:creationId xmlns:a16="http://schemas.microsoft.com/office/drawing/2014/main" id="{82AFCA20-BD56-4115-AA0E-C02511544AAA}"/>
                </a:ext>
              </a:extLst>
            </p:cNvPr>
            <p:cNvSpPr/>
            <p:nvPr/>
          </p:nvSpPr>
          <p:spPr>
            <a:xfrm flipV="1">
              <a:off x="-1" y="-394"/>
              <a:ext cx="8618536" cy="6858389"/>
            </a:xfrm>
            <a:custGeom>
              <a:avLst/>
              <a:gdLst>
                <a:gd name="connsiteX0" fmla="*/ 0 w 11628784"/>
                <a:gd name="connsiteY0" fmla="*/ 6857999 h 6857999"/>
                <a:gd name="connsiteX1" fmla="*/ 0 w 11628784"/>
                <a:gd name="connsiteY1" fmla="*/ 0 h 6857999"/>
                <a:gd name="connsiteX2" fmla="*/ 11628784 w 11628784"/>
                <a:gd name="connsiteY2" fmla="*/ 6857999 h 6857999"/>
                <a:gd name="connsiteX3" fmla="*/ 0 w 11628784"/>
                <a:gd name="connsiteY3" fmla="*/ 6857999 h 6857999"/>
                <a:gd name="connsiteX0" fmla="*/ 0 w 8618189"/>
                <a:gd name="connsiteY0" fmla="*/ 6857999 h 6857999"/>
                <a:gd name="connsiteX1" fmla="*/ 0 w 8618189"/>
                <a:gd name="connsiteY1" fmla="*/ 0 h 6857999"/>
                <a:gd name="connsiteX2" fmla="*/ 8618189 w 8618189"/>
                <a:gd name="connsiteY2" fmla="*/ 5084307 h 6857999"/>
                <a:gd name="connsiteX3" fmla="*/ 0 w 861818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8618189" h="6857999">
                  <a:moveTo>
                    <a:pt x="0" y="6857999"/>
                  </a:moveTo>
                  <a:lnTo>
                    <a:pt x="0" y="0"/>
                  </a:lnTo>
                  <a:lnTo>
                    <a:pt x="8618189" y="5084307"/>
                  </a:lnTo>
                  <a:lnTo>
                    <a:pt x="0" y="6857999"/>
                  </a:lnTo>
                  <a:close/>
                </a:path>
              </a:pathLst>
            </a:custGeom>
            <a:solidFill>
              <a:srgbClr val="F5F4F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2292" name="Picture 8" descr="header-background.png">
              <a:extLst>
                <a:ext uri="{FF2B5EF4-FFF2-40B4-BE49-F238E27FC236}">
                  <a16:creationId xmlns:a16="http://schemas.microsoft.com/office/drawing/2014/main" id="{FBBA48FB-707A-424A-9A89-5A0B03AC8619}"/>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1" y="-27384"/>
              <a:ext cx="9143998" cy="234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MAIN_Logo_Get_Set.png">
              <a:extLst>
                <a:ext uri="{FF2B5EF4-FFF2-40B4-BE49-F238E27FC236}">
                  <a16:creationId xmlns:a16="http://schemas.microsoft.com/office/drawing/2014/main" id="{0EB678E1-5664-4691-AFAA-7802C599CE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1232" y="37554"/>
              <a:ext cx="24892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0" name="Rectangle 2">
            <a:extLst>
              <a:ext uri="{FF2B5EF4-FFF2-40B4-BE49-F238E27FC236}">
                <a16:creationId xmlns:a16="http://schemas.microsoft.com/office/drawing/2014/main" id="{71C3A4F9-E14C-4962-AFCE-4387449A8B32}"/>
              </a:ext>
            </a:extLst>
          </p:cNvPr>
          <p:cNvSpPr>
            <a:spLocks noChangeArrowheads="1"/>
          </p:cNvSpPr>
          <p:nvPr/>
        </p:nvSpPr>
        <p:spPr bwMode="auto">
          <a:xfrm>
            <a:off x="395289" y="1674813"/>
            <a:ext cx="453675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GB" altLang="en-US" sz="4400" b="1" dirty="0">
                <a:solidFill>
                  <a:srgbClr val="1B4E7C"/>
                </a:solidFill>
                <a:latin typeface="Arial Bold" panose="020B0704020202020204" pitchFamily="34" charset="0"/>
              </a:rPr>
              <a:t>Number crunching the Games</a:t>
            </a:r>
          </a:p>
          <a:p>
            <a:pPr eaLnBrk="1" hangingPunct="1"/>
            <a:r>
              <a:rPr lang="en-GB" altLang="en-US" sz="2000" dirty="0">
                <a:solidFill>
                  <a:srgbClr val="1B4E7C"/>
                </a:solidFill>
                <a:latin typeface="Arial Bold" panose="020B0704020202020204" pitchFamily="34" charset="0"/>
              </a:rPr>
              <a:t>The Olympic and Paralympic Games in numbers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0010855-99F9-41B5-8D8E-403A30EB205C}"/>
              </a:ext>
            </a:extLst>
          </p:cNvPr>
          <p:cNvPicPr>
            <a:picLocks noChangeAspect="1"/>
          </p:cNvPicPr>
          <p:nvPr/>
        </p:nvPicPr>
        <p:blipFill rotWithShape="1">
          <a:blip r:embed="rId3">
            <a:extLst>
              <a:ext uri="{28A0092B-C50C-407E-A947-70E740481C1C}">
                <a14:useLocalDpi xmlns:a14="http://schemas.microsoft.com/office/drawing/2010/main" val="0"/>
              </a:ext>
            </a:extLst>
          </a:blip>
          <a:srcRect l="2243" t="-128" b="3339"/>
          <a:stretch/>
        </p:blipFill>
        <p:spPr>
          <a:xfrm>
            <a:off x="3779912" y="692696"/>
            <a:ext cx="5364088" cy="6165304"/>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251521" y="806526"/>
            <a:ext cx="3384376"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gold medal goes to…</a:t>
            </a:r>
          </a:p>
          <a:p>
            <a:endParaRPr lang="en-GB" altLang="en-US" sz="3000" b="1" dirty="0">
              <a:solidFill>
                <a:srgbClr val="003865"/>
              </a:solidFill>
            </a:endParaRPr>
          </a:p>
          <a:p>
            <a:r>
              <a:rPr lang="en-GB" altLang="en-US" sz="2000" dirty="0">
                <a:solidFill>
                  <a:srgbClr val="003865"/>
                </a:solidFill>
              </a:rPr>
              <a:t>Congratulations! You are definitely an Olympic and Paralympic Games expert. Keep watching Team GB and </a:t>
            </a:r>
            <a:r>
              <a:rPr lang="en-GB" altLang="en-US" sz="2000" dirty="0" err="1">
                <a:solidFill>
                  <a:srgbClr val="003865"/>
                </a:solidFill>
              </a:rPr>
              <a:t>ParalympicsGB</a:t>
            </a:r>
            <a:r>
              <a:rPr lang="en-GB" altLang="en-US" sz="2000" dirty="0">
                <a:solidFill>
                  <a:srgbClr val="003865"/>
                </a:solidFill>
              </a:rPr>
              <a:t> and Get Set for the next Olympic and Paralympic Games! </a:t>
            </a: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2000" dirty="0">
              <a:solidFill>
                <a:srgbClr val="003865"/>
              </a:solidFill>
            </a:endParaRPr>
          </a:p>
          <a:p>
            <a:endParaRPr lang="en-GB" altLang="en-US" sz="1400" b="1" dirty="0">
              <a:solidFill>
                <a:srgbClr val="003865"/>
              </a:solidFill>
            </a:endParaRPr>
          </a:p>
          <a:p>
            <a:r>
              <a:rPr lang="en-GB" sz="1400" b="1" dirty="0" err="1">
                <a:solidFill>
                  <a:srgbClr val="003865"/>
                </a:solidFill>
              </a:rPr>
              <a:t>Kadeena</a:t>
            </a:r>
            <a:r>
              <a:rPr lang="en-GB" sz="1400" b="1" dirty="0">
                <a:solidFill>
                  <a:srgbClr val="003865"/>
                </a:solidFill>
              </a:rPr>
              <a:t> Cox wins a cycling gold at Rio 2016</a:t>
            </a:r>
            <a:endParaRPr lang="en-GB" altLang="en-US" sz="1400" b="1" dirty="0">
              <a:solidFill>
                <a:srgbClr val="003865"/>
              </a:solidFill>
            </a:endParaRPr>
          </a:p>
        </p:txBody>
      </p:sp>
    </p:spTree>
    <p:extLst>
      <p:ext uri="{BB962C8B-B14F-4D97-AF65-F5344CB8AC3E}">
        <p14:creationId xmlns:p14="http://schemas.microsoft.com/office/powerpoint/2010/main" val="1882774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04DB31FB-103E-4F99-BA65-E42FF4DE6995}"/>
              </a:ext>
            </a:extLst>
          </p:cNvPr>
          <p:cNvGrpSpPr>
            <a:grpSpLocks/>
          </p:cNvGrpSpPr>
          <p:nvPr/>
        </p:nvGrpSpPr>
        <p:grpSpPr bwMode="auto">
          <a:xfrm>
            <a:off x="0" y="-26988"/>
            <a:ext cx="9144000" cy="1903413"/>
            <a:chOff x="0" y="-27384"/>
            <a:chExt cx="9143996" cy="1903181"/>
          </a:xfrm>
        </p:grpSpPr>
        <p:sp>
          <p:nvSpPr>
            <p:cNvPr id="11" name="Rectangle 10">
              <a:extLst>
                <a:ext uri="{FF2B5EF4-FFF2-40B4-BE49-F238E27FC236}">
                  <a16:creationId xmlns:a16="http://schemas.microsoft.com/office/drawing/2014/main" id="{CBDDC3DC-1B80-4D7C-9DF1-A3087C9932A6}"/>
                </a:ext>
              </a:extLst>
            </p:cNvPr>
            <p:cNvSpPr/>
            <p:nvPr/>
          </p:nvSpPr>
          <p:spPr bwMode="auto">
            <a:xfrm>
              <a:off x="0" y="-11511"/>
              <a:ext cx="9099546" cy="1887308"/>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8" descr="header-background.png">
              <a:extLst>
                <a:ext uri="{FF2B5EF4-FFF2-40B4-BE49-F238E27FC236}">
                  <a16:creationId xmlns:a16="http://schemas.microsoft.com/office/drawing/2014/main" id="{2C2229EB-DA45-49DB-A660-4E3CA9C590E8}"/>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MAIN_Logo_Get_Set.png">
              <a:extLst>
                <a:ext uri="{FF2B5EF4-FFF2-40B4-BE49-F238E27FC236}">
                  <a16:creationId xmlns:a16="http://schemas.microsoft.com/office/drawing/2014/main" id="{4B7D62BD-4162-4A39-8E1D-17ABB5F8B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itle 1">
            <a:extLst>
              <a:ext uri="{FF2B5EF4-FFF2-40B4-BE49-F238E27FC236}">
                <a16:creationId xmlns:a16="http://schemas.microsoft.com/office/drawing/2014/main" id="{4E353C68-CB79-421C-944C-E643478E7D2E}"/>
              </a:ext>
            </a:extLst>
          </p:cNvPr>
          <p:cNvSpPr txBox="1">
            <a:spLocks/>
          </p:cNvSpPr>
          <p:nvPr/>
        </p:nvSpPr>
        <p:spPr bwMode="auto">
          <a:xfrm>
            <a:off x="320220" y="184982"/>
            <a:ext cx="50438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sz="1800" b="1" dirty="0">
                <a:solidFill>
                  <a:srgbClr val="003865"/>
                </a:solidFill>
                <a:cs typeface="Arial" panose="020B0604020202020204" pitchFamily="34" charset="0"/>
              </a:rPr>
              <a:t>Match your facts</a:t>
            </a:r>
            <a:endParaRPr lang="en-US" altLang="en-US" sz="1800" dirty="0">
              <a:solidFill>
                <a:srgbClr val="003865"/>
              </a:solidFill>
            </a:endParaRPr>
          </a:p>
          <a:p>
            <a:r>
              <a:rPr lang="en-US" altLang="en-US" sz="1800" dirty="0">
                <a:solidFill>
                  <a:srgbClr val="003865"/>
                </a:solidFill>
              </a:rPr>
              <a:t>Read the questions below. For each question, click to match the correct number. If you are correct the number box will change </a:t>
            </a:r>
            <a:r>
              <a:rPr lang="en-US" altLang="en-US" sz="1800" dirty="0" err="1">
                <a:solidFill>
                  <a:srgbClr val="003865"/>
                </a:solidFill>
              </a:rPr>
              <a:t>colour</a:t>
            </a:r>
            <a:r>
              <a:rPr lang="en-US" altLang="en-US" sz="1800" dirty="0">
                <a:solidFill>
                  <a:srgbClr val="003865"/>
                </a:solidFill>
              </a:rPr>
              <a:t> to match the fact.   </a:t>
            </a:r>
            <a:endParaRPr lang="en-GB" altLang="en-US" sz="1800" dirty="0">
              <a:solidFill>
                <a:srgbClr val="003865"/>
              </a:solidFill>
            </a:endParaRPr>
          </a:p>
        </p:txBody>
      </p:sp>
      <p:sp>
        <p:nvSpPr>
          <p:cNvPr id="9" name="Rectangle 8">
            <a:extLst>
              <a:ext uri="{FF2B5EF4-FFF2-40B4-BE49-F238E27FC236}">
                <a16:creationId xmlns:a16="http://schemas.microsoft.com/office/drawing/2014/main" id="{5274BB05-60B3-4798-8350-A3E7298607FB}"/>
              </a:ext>
            </a:extLst>
          </p:cNvPr>
          <p:cNvSpPr/>
          <p:nvPr/>
        </p:nvSpPr>
        <p:spPr>
          <a:xfrm>
            <a:off x="440551" y="3910503"/>
            <a:ext cx="5976664" cy="792088"/>
          </a:xfrm>
          <a:prstGeom prst="rect">
            <a:avLst/>
          </a:prstGeom>
          <a:solidFill>
            <a:srgbClr val="FCB14F"/>
          </a:solidFill>
          <a:ln>
            <a:solidFill>
              <a:srgbClr val="003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rgbClr val="003865"/>
                </a:solidFill>
                <a:latin typeface="Arial" panose="020B0604020202020204" pitchFamily="34" charset="0"/>
                <a:cs typeface="Arial" panose="020B0604020202020204" pitchFamily="34" charset="0"/>
              </a:rPr>
              <a:t>What is the number of Olympic Values?</a:t>
            </a:r>
          </a:p>
          <a:p>
            <a:pPr algn="ctr"/>
            <a:endParaRPr lang="en-GB" dirty="0"/>
          </a:p>
        </p:txBody>
      </p:sp>
      <p:sp>
        <p:nvSpPr>
          <p:cNvPr id="10" name="Rectangle 9">
            <a:extLst>
              <a:ext uri="{FF2B5EF4-FFF2-40B4-BE49-F238E27FC236}">
                <a16:creationId xmlns:a16="http://schemas.microsoft.com/office/drawing/2014/main" id="{16135375-5916-460E-A65D-E3E70BCD7C6F}"/>
              </a:ext>
            </a:extLst>
          </p:cNvPr>
          <p:cNvSpPr/>
          <p:nvPr/>
        </p:nvSpPr>
        <p:spPr>
          <a:xfrm>
            <a:off x="440551" y="2993104"/>
            <a:ext cx="5976664" cy="792088"/>
          </a:xfrm>
          <a:prstGeom prst="rect">
            <a:avLst/>
          </a:prstGeom>
          <a:solidFill>
            <a:srgbClr val="01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How many times have the Paralympic Games have been held?</a:t>
            </a:r>
          </a:p>
          <a:p>
            <a:pPr algn="ctr"/>
            <a:endParaRPr lang="en-GB" dirty="0"/>
          </a:p>
        </p:txBody>
      </p:sp>
      <p:sp>
        <p:nvSpPr>
          <p:cNvPr id="12" name="Rectangle 11">
            <a:extLst>
              <a:ext uri="{FF2B5EF4-FFF2-40B4-BE49-F238E27FC236}">
                <a16:creationId xmlns:a16="http://schemas.microsoft.com/office/drawing/2014/main" id="{A15EAD5D-DE37-4A1A-A67F-4AF68FFF8E7C}"/>
              </a:ext>
            </a:extLst>
          </p:cNvPr>
          <p:cNvSpPr/>
          <p:nvPr/>
        </p:nvSpPr>
        <p:spPr>
          <a:xfrm>
            <a:off x="440551" y="4827902"/>
            <a:ext cx="5976664" cy="792088"/>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How many gold medals did Team GB win at the London 2012 Olympic Games?</a:t>
            </a:r>
          </a:p>
          <a:p>
            <a:pPr lvl="0" algn="ctr" eaLnBrk="1" fontAlgn="auto" hangingPunct="1">
              <a:spcBef>
                <a:spcPts val="0"/>
              </a:spcBef>
              <a:spcAft>
                <a:spcPts val="0"/>
              </a:spcAft>
              <a:defRPr/>
            </a:pPr>
            <a:endParaRPr lang="en-GB" sz="1800" dirty="0">
              <a:solidFill>
                <a:srgbClr val="003865"/>
              </a:solidFill>
              <a:latin typeface="Arial" panose="020B0604020202020204" pitchFamily="34" charset="0"/>
              <a:cs typeface="Arial" panose="020B0604020202020204" pitchFamily="34" charset="0"/>
            </a:endParaRPr>
          </a:p>
          <a:p>
            <a:pPr algn="ctr"/>
            <a:endParaRPr lang="en-GB" dirty="0"/>
          </a:p>
        </p:txBody>
      </p:sp>
      <p:sp>
        <p:nvSpPr>
          <p:cNvPr id="13" name="Rectangle 12">
            <a:extLst>
              <a:ext uri="{FF2B5EF4-FFF2-40B4-BE49-F238E27FC236}">
                <a16:creationId xmlns:a16="http://schemas.microsoft.com/office/drawing/2014/main" id="{95BFEA62-C2B0-4120-9EDE-E8E2EDA76410}"/>
              </a:ext>
            </a:extLst>
          </p:cNvPr>
          <p:cNvSpPr/>
          <p:nvPr/>
        </p:nvSpPr>
        <p:spPr>
          <a:xfrm>
            <a:off x="440551" y="2109455"/>
            <a:ext cx="5976664" cy="792088"/>
          </a:xfrm>
          <a:prstGeom prst="rect">
            <a:avLst/>
          </a:prstGeom>
          <a:solidFill>
            <a:srgbClr val="C4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800" dirty="0">
              <a:solidFill>
                <a:schemeClr val="bg1"/>
              </a:solidFill>
              <a:latin typeface="Arial" panose="020B0604020202020204" pitchFamily="34" charset="0"/>
              <a:cs typeface="Arial" panose="020B0604020202020204" pitchFamily="34" charset="0"/>
            </a:endParaRPr>
          </a:p>
          <a:p>
            <a:pPr marL="0" indent="0" algn="ctr">
              <a:buNone/>
            </a:pPr>
            <a:r>
              <a:rPr lang="en-GB" sz="1800" dirty="0">
                <a:solidFill>
                  <a:schemeClr val="bg1"/>
                </a:solidFill>
                <a:latin typeface="Arial" panose="020B0604020202020204" pitchFamily="34" charset="0"/>
                <a:cs typeface="Arial" panose="020B0604020202020204" pitchFamily="34" charset="0"/>
              </a:rPr>
              <a:t>How many times have the Olympic and Paralympic Games have been held in South America?</a:t>
            </a:r>
          </a:p>
          <a:p>
            <a:pPr algn="ctr"/>
            <a:endParaRPr lang="en-GB" dirty="0"/>
          </a:p>
        </p:txBody>
      </p:sp>
      <p:sp>
        <p:nvSpPr>
          <p:cNvPr id="14" name="Rectangle 13">
            <a:extLst>
              <a:ext uri="{FF2B5EF4-FFF2-40B4-BE49-F238E27FC236}">
                <a16:creationId xmlns:a16="http://schemas.microsoft.com/office/drawing/2014/main" id="{51826627-488D-4337-9D98-31962AC36A7B}"/>
              </a:ext>
            </a:extLst>
          </p:cNvPr>
          <p:cNvSpPr/>
          <p:nvPr/>
        </p:nvSpPr>
        <p:spPr>
          <a:xfrm>
            <a:off x="7020275" y="2109455"/>
            <a:ext cx="172196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3</a:t>
            </a:r>
          </a:p>
        </p:txBody>
      </p:sp>
      <p:sp>
        <p:nvSpPr>
          <p:cNvPr id="15" name="Rectangle 14">
            <a:extLst>
              <a:ext uri="{FF2B5EF4-FFF2-40B4-BE49-F238E27FC236}">
                <a16:creationId xmlns:a16="http://schemas.microsoft.com/office/drawing/2014/main" id="{D16CA963-BF0F-4F2C-8EF3-4D0AEA379678}"/>
              </a:ext>
            </a:extLst>
          </p:cNvPr>
          <p:cNvSpPr/>
          <p:nvPr/>
        </p:nvSpPr>
        <p:spPr>
          <a:xfrm>
            <a:off x="7041905" y="4741136"/>
            <a:ext cx="1721968" cy="797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14</a:t>
            </a:r>
          </a:p>
        </p:txBody>
      </p:sp>
      <p:sp>
        <p:nvSpPr>
          <p:cNvPr id="16" name="Rectangle 15">
            <a:extLst>
              <a:ext uri="{FF2B5EF4-FFF2-40B4-BE49-F238E27FC236}">
                <a16:creationId xmlns:a16="http://schemas.microsoft.com/office/drawing/2014/main" id="{15DC3E51-9A42-460A-B2C3-817D615C8DDC}"/>
              </a:ext>
            </a:extLst>
          </p:cNvPr>
          <p:cNvSpPr/>
          <p:nvPr/>
        </p:nvSpPr>
        <p:spPr>
          <a:xfrm>
            <a:off x="7028656" y="3882474"/>
            <a:ext cx="1721968" cy="788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a:t>
            </a:r>
          </a:p>
        </p:txBody>
      </p:sp>
      <p:sp>
        <p:nvSpPr>
          <p:cNvPr id="17" name="Rectangle 16">
            <a:extLst>
              <a:ext uri="{FF2B5EF4-FFF2-40B4-BE49-F238E27FC236}">
                <a16:creationId xmlns:a16="http://schemas.microsoft.com/office/drawing/2014/main" id="{D24D04A5-B7AB-4147-BDC7-12BE370432BF}"/>
              </a:ext>
            </a:extLst>
          </p:cNvPr>
          <p:cNvSpPr/>
          <p:nvPr/>
        </p:nvSpPr>
        <p:spPr>
          <a:xfrm>
            <a:off x="7028656" y="2983588"/>
            <a:ext cx="1721968" cy="798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2666654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4"/>
                                        </p:tgtEl>
                                        <p:attrNameLst>
                                          <p:attrName>fillcolor</p:attrName>
                                        </p:attrNameLst>
                                      </p:cBhvr>
                                      <p:to>
                                        <a:srgbClr val="FCB14F"/>
                                      </p:to>
                                    </p:animClr>
                                    <p:set>
                                      <p:cBhvr>
                                        <p:cTn id="7" dur="2000" fill="hold"/>
                                        <p:tgtEl>
                                          <p:spTgt spid="14"/>
                                        </p:tgtEl>
                                        <p:attrNameLst>
                                          <p:attrName>fill.type</p:attrName>
                                        </p:attrNameLst>
                                      </p:cBhvr>
                                      <p:to>
                                        <p:strVal val="solid"/>
                                      </p:to>
                                    </p:set>
                                    <p:set>
                                      <p:cBhvr>
                                        <p:cTn id="8"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9" restart="whenNotActive" fill="hold" evtFilter="cancelBubble" nodeType="interactiveSeq">
                <p:stCondLst>
                  <p:cond evt="onClick" delay="0">
                    <p:tgtEl>
                      <p:spTgt spid="1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5"/>
                                        </p:tgtEl>
                                        <p:attrNameLst>
                                          <p:attrName>fillcolor</p:attrName>
                                        </p:attrNameLst>
                                      </p:cBhvr>
                                      <p:to>
                                        <a:srgbClr val="0181C8"/>
                                      </p:to>
                                    </p:animClr>
                                    <p:set>
                                      <p:cBhvr>
                                        <p:cTn id="14" dur="2000" fill="hold"/>
                                        <p:tgtEl>
                                          <p:spTgt spid="15"/>
                                        </p:tgtEl>
                                        <p:attrNameLst>
                                          <p:attrName>fill.type</p:attrName>
                                        </p:attrNameLst>
                                      </p:cBhvr>
                                      <p:to>
                                        <p:strVal val="solid"/>
                                      </p:to>
                                    </p:set>
                                    <p:set>
                                      <p:cBhvr>
                                        <p:cTn id="15" dur="2000" fill="hold"/>
                                        <p:tgtEl>
                                          <p:spTgt spid="15"/>
                                        </p:tgtEl>
                                        <p:attrNameLst>
                                          <p:attrName>fill.on</p:attrName>
                                        </p:attrNameLst>
                                      </p:cBhvr>
                                      <p:to>
                                        <p:strVal val="true"/>
                                      </p:to>
                                    </p:set>
                                  </p:childTnLst>
                                </p:cTn>
                              </p:par>
                              <p:par>
                                <p:cTn id="16" presetID="3" presetClass="emph" presetSubtype="2" fill="hold" grpId="0" nodeType="withEffect">
                                  <p:stCondLst>
                                    <p:cond delay="0"/>
                                  </p:stCondLst>
                                  <p:childTnLst>
                                    <p:animClr clrSpc="rgb" dir="cw">
                                      <p:cBhvr override="childStyle">
                                        <p:cTn id="17" dur="2000" fill="hold"/>
                                        <p:tgtEl>
                                          <p:spTgt spid="15"/>
                                        </p:tgtEl>
                                        <p:attrNameLst>
                                          <p:attrName>style.color</p:attrName>
                                        </p:attrNameLst>
                                      </p:cBhvr>
                                      <p:to>
                                        <a:schemeClr val="bg1"/>
                                      </p:to>
                                    </p:animClr>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7"/>
                                        </p:tgtEl>
                                        <p:attrNameLst>
                                          <p:attrName>fillcolor</p:attrName>
                                        </p:attrNameLst>
                                      </p:cBhvr>
                                      <p:to>
                                        <a:srgbClr val="003865"/>
                                      </p:to>
                                    </p:animClr>
                                    <p:set>
                                      <p:cBhvr>
                                        <p:cTn id="23" dur="2000" fill="hold"/>
                                        <p:tgtEl>
                                          <p:spTgt spid="17"/>
                                        </p:tgtEl>
                                        <p:attrNameLst>
                                          <p:attrName>fill.type</p:attrName>
                                        </p:attrNameLst>
                                      </p:cBhvr>
                                      <p:to>
                                        <p:strVal val="solid"/>
                                      </p:to>
                                    </p:set>
                                    <p:set>
                                      <p:cBhvr>
                                        <p:cTn id="24" dur="2000" fill="hold"/>
                                        <p:tgtEl>
                                          <p:spTgt spid="17"/>
                                        </p:tgtEl>
                                        <p:attrNameLst>
                                          <p:attrName>fill.on</p:attrName>
                                        </p:attrNameLst>
                                      </p:cBhvr>
                                      <p:to>
                                        <p:strVal val="true"/>
                                      </p:to>
                                    </p:set>
                                  </p:childTnLst>
                                </p:cTn>
                              </p:par>
                              <p:par>
                                <p:cTn id="25" presetID="3" presetClass="emph" presetSubtype="2" fill="hold" grpId="0" nodeType="withEffect">
                                  <p:stCondLst>
                                    <p:cond delay="0"/>
                                  </p:stCondLst>
                                  <p:childTnLst>
                                    <p:animClr clrSpc="rgb" dir="cw">
                                      <p:cBhvr override="childStyle">
                                        <p:cTn id="26" dur="2000" fill="hold"/>
                                        <p:tgtEl>
                                          <p:spTgt spid="17"/>
                                        </p:tgtEl>
                                        <p:attrNameLst>
                                          <p:attrName>style.color</p:attrName>
                                        </p:attrNameLst>
                                      </p:cBhvr>
                                      <p:to>
                                        <a:schemeClr val="bg1"/>
                                      </p:to>
                                    </p:animClr>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6"/>
                                        </p:tgtEl>
                                        <p:attrNameLst>
                                          <p:attrName>fillcolor</p:attrName>
                                        </p:attrNameLst>
                                      </p:cBhvr>
                                      <p:to>
                                        <a:srgbClr val="C4000A"/>
                                      </p:to>
                                    </p:animClr>
                                    <p:set>
                                      <p:cBhvr>
                                        <p:cTn id="32" dur="2000" fill="hold"/>
                                        <p:tgtEl>
                                          <p:spTgt spid="16"/>
                                        </p:tgtEl>
                                        <p:attrNameLst>
                                          <p:attrName>fill.type</p:attrName>
                                        </p:attrNameLst>
                                      </p:cBhvr>
                                      <p:to>
                                        <p:strVal val="solid"/>
                                      </p:to>
                                    </p:set>
                                    <p:set>
                                      <p:cBhvr>
                                        <p:cTn id="33" dur="2000" fill="hold"/>
                                        <p:tgtEl>
                                          <p:spTgt spid="16"/>
                                        </p:tgtEl>
                                        <p:attrNameLst>
                                          <p:attrName>fill.on</p:attrName>
                                        </p:attrNameLst>
                                      </p:cBhvr>
                                      <p:to>
                                        <p:strVal val="true"/>
                                      </p:to>
                                    </p:set>
                                  </p:childTnLst>
                                </p:cTn>
                              </p:par>
                              <p:par>
                                <p:cTn id="34" presetID="3" presetClass="emph" presetSubtype="2" fill="hold" grpId="0" nodeType="withEffect">
                                  <p:stCondLst>
                                    <p:cond delay="0"/>
                                  </p:stCondLst>
                                  <p:childTnLst>
                                    <p:animClr clrSpc="rgb" dir="cw">
                                      <p:cBhvr override="childStyle">
                                        <p:cTn id="35" dur="2000" fill="hold"/>
                                        <p:tgtEl>
                                          <p:spTgt spid="16"/>
                                        </p:tgtEl>
                                        <p:attrNameLst>
                                          <p:attrName>style.color</p:attrName>
                                        </p:attrNameLst>
                                      </p:cBhvr>
                                      <p:to>
                                        <a:schemeClr val="bg1"/>
                                      </p:to>
                                    </p:animClr>
                                  </p:childTnLst>
                                </p:cTn>
                              </p:par>
                            </p:childTnLst>
                          </p:cTn>
                        </p:par>
                      </p:childTnLst>
                    </p:cTn>
                  </p:par>
                </p:childTnLst>
              </p:cTn>
              <p:nextCondLst>
                <p:cond evt="onClick" delay="0">
                  <p:tgtEl>
                    <p:spTgt spid="16"/>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a:extLst>
              <a:ext uri="{FF2B5EF4-FFF2-40B4-BE49-F238E27FC236}">
                <a16:creationId xmlns:a16="http://schemas.microsoft.com/office/drawing/2014/main" id="{04DB31FB-103E-4F99-BA65-E42FF4DE6995}"/>
              </a:ext>
            </a:extLst>
          </p:cNvPr>
          <p:cNvGrpSpPr>
            <a:grpSpLocks/>
          </p:cNvGrpSpPr>
          <p:nvPr/>
        </p:nvGrpSpPr>
        <p:grpSpPr bwMode="auto">
          <a:xfrm>
            <a:off x="0" y="-26988"/>
            <a:ext cx="9144000" cy="1903413"/>
            <a:chOff x="0" y="-27384"/>
            <a:chExt cx="9143996" cy="1903181"/>
          </a:xfrm>
        </p:grpSpPr>
        <p:sp>
          <p:nvSpPr>
            <p:cNvPr id="11" name="Rectangle 10">
              <a:extLst>
                <a:ext uri="{FF2B5EF4-FFF2-40B4-BE49-F238E27FC236}">
                  <a16:creationId xmlns:a16="http://schemas.microsoft.com/office/drawing/2014/main" id="{CBDDC3DC-1B80-4D7C-9DF1-A3087C9932A6}"/>
                </a:ext>
              </a:extLst>
            </p:cNvPr>
            <p:cNvSpPr/>
            <p:nvPr/>
          </p:nvSpPr>
          <p:spPr bwMode="auto">
            <a:xfrm>
              <a:off x="0" y="-11511"/>
              <a:ext cx="9099546" cy="1887308"/>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1" name="Picture 8" descr="header-background.png">
              <a:extLst>
                <a:ext uri="{FF2B5EF4-FFF2-40B4-BE49-F238E27FC236}">
                  <a16:creationId xmlns:a16="http://schemas.microsoft.com/office/drawing/2014/main" id="{2C2229EB-DA45-49DB-A660-4E3CA9C590E8}"/>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MAIN_Logo_Get_Set.png">
              <a:extLst>
                <a:ext uri="{FF2B5EF4-FFF2-40B4-BE49-F238E27FC236}">
                  <a16:creationId xmlns:a16="http://schemas.microsoft.com/office/drawing/2014/main" id="{4B7D62BD-4162-4A39-8E1D-17ABB5F8BD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itle 1">
            <a:extLst>
              <a:ext uri="{FF2B5EF4-FFF2-40B4-BE49-F238E27FC236}">
                <a16:creationId xmlns:a16="http://schemas.microsoft.com/office/drawing/2014/main" id="{4E353C68-CB79-421C-944C-E643478E7D2E}"/>
              </a:ext>
            </a:extLst>
          </p:cNvPr>
          <p:cNvSpPr txBox="1">
            <a:spLocks/>
          </p:cNvSpPr>
          <p:nvPr/>
        </p:nvSpPr>
        <p:spPr bwMode="auto">
          <a:xfrm>
            <a:off x="299596" y="155376"/>
            <a:ext cx="492047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sz="1800" b="1" dirty="0">
                <a:solidFill>
                  <a:srgbClr val="003865"/>
                </a:solidFill>
                <a:cs typeface="Arial" panose="020B0604020202020204" pitchFamily="34" charset="0"/>
              </a:rPr>
              <a:t>Match your facts…</a:t>
            </a:r>
            <a:endParaRPr lang="en-US" altLang="en-US" sz="1800" dirty="0">
              <a:solidFill>
                <a:srgbClr val="003865"/>
              </a:solidFill>
            </a:endParaRPr>
          </a:p>
          <a:p>
            <a:r>
              <a:rPr lang="en-US" altLang="en-US" sz="1800" dirty="0">
                <a:solidFill>
                  <a:srgbClr val="003865"/>
                </a:solidFill>
              </a:rPr>
              <a:t>Read the questions below. For each question, click to match the correct number. If you are correct the number box will change </a:t>
            </a:r>
            <a:r>
              <a:rPr lang="en-US" altLang="en-US" sz="1800" dirty="0" err="1">
                <a:solidFill>
                  <a:srgbClr val="003865"/>
                </a:solidFill>
              </a:rPr>
              <a:t>colour</a:t>
            </a:r>
            <a:r>
              <a:rPr lang="en-US" altLang="en-US" sz="1800" dirty="0">
                <a:solidFill>
                  <a:srgbClr val="003865"/>
                </a:solidFill>
              </a:rPr>
              <a:t> to match the fact.   </a:t>
            </a:r>
            <a:endParaRPr lang="en-GB" altLang="en-US" sz="1800" dirty="0">
              <a:solidFill>
                <a:srgbClr val="003865"/>
              </a:solidFill>
            </a:endParaRPr>
          </a:p>
        </p:txBody>
      </p:sp>
      <p:sp>
        <p:nvSpPr>
          <p:cNvPr id="3" name="Rectangle 2">
            <a:extLst>
              <a:ext uri="{FF2B5EF4-FFF2-40B4-BE49-F238E27FC236}">
                <a16:creationId xmlns:a16="http://schemas.microsoft.com/office/drawing/2014/main" id="{2A61C22C-D5A2-4DDF-AE1B-A86A7EFB4042}"/>
              </a:ext>
            </a:extLst>
          </p:cNvPr>
          <p:cNvSpPr/>
          <p:nvPr/>
        </p:nvSpPr>
        <p:spPr>
          <a:xfrm>
            <a:off x="395287" y="2989566"/>
            <a:ext cx="5976664" cy="792088"/>
          </a:xfrm>
          <a:prstGeom prst="rect">
            <a:avLst/>
          </a:prstGeom>
          <a:solidFill>
            <a:srgbClr val="FCB1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rgbClr val="003865"/>
                </a:solidFill>
                <a:latin typeface="Arial" panose="020B0604020202020204" pitchFamily="34" charset="0"/>
                <a:cs typeface="Arial" panose="020B0604020202020204" pitchFamily="34" charset="0"/>
              </a:rPr>
              <a:t>How many new sports were added to the Rio 2016 Olympic Games?</a:t>
            </a:r>
          </a:p>
          <a:p>
            <a:pPr algn="ctr"/>
            <a:endParaRPr lang="en-GB" dirty="0"/>
          </a:p>
        </p:txBody>
      </p:sp>
      <p:sp>
        <p:nvSpPr>
          <p:cNvPr id="12" name="Rectangle 11">
            <a:extLst>
              <a:ext uri="{FF2B5EF4-FFF2-40B4-BE49-F238E27FC236}">
                <a16:creationId xmlns:a16="http://schemas.microsoft.com/office/drawing/2014/main" id="{E163892E-E38A-4747-A679-CAD7C6DD5433}"/>
              </a:ext>
            </a:extLst>
          </p:cNvPr>
          <p:cNvSpPr/>
          <p:nvPr/>
        </p:nvSpPr>
        <p:spPr>
          <a:xfrm>
            <a:off x="395287" y="3857355"/>
            <a:ext cx="5976664" cy="792088"/>
          </a:xfrm>
          <a:prstGeom prst="rect">
            <a:avLst/>
          </a:prstGeom>
          <a:solidFill>
            <a:srgbClr val="7793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algn="ctr"/>
            <a:r>
              <a:rPr lang="en-GB" sz="1800" dirty="0">
                <a:solidFill>
                  <a:schemeClr val="bg1"/>
                </a:solidFill>
                <a:latin typeface="Arial" panose="020B0604020202020204" pitchFamily="34" charset="0"/>
                <a:cs typeface="Arial" panose="020B0604020202020204" pitchFamily="34" charset="0"/>
              </a:rPr>
              <a:t>What is the number of Olympic Rings?</a:t>
            </a:r>
          </a:p>
          <a:p>
            <a:pPr algn="ctr"/>
            <a:endParaRPr lang="en-GB" dirty="0"/>
          </a:p>
        </p:txBody>
      </p:sp>
      <p:sp>
        <p:nvSpPr>
          <p:cNvPr id="13" name="Rectangle 12">
            <a:extLst>
              <a:ext uri="{FF2B5EF4-FFF2-40B4-BE49-F238E27FC236}">
                <a16:creationId xmlns:a16="http://schemas.microsoft.com/office/drawing/2014/main" id="{68799FC1-9875-4404-A059-685BC9F30A60}"/>
              </a:ext>
            </a:extLst>
          </p:cNvPr>
          <p:cNvSpPr/>
          <p:nvPr/>
        </p:nvSpPr>
        <p:spPr>
          <a:xfrm>
            <a:off x="377640" y="2109455"/>
            <a:ext cx="5976664" cy="792088"/>
          </a:xfrm>
          <a:prstGeom prst="rect">
            <a:avLst/>
          </a:prstGeom>
          <a:solidFill>
            <a:srgbClr val="0181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bg1"/>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Over how many days was the Rio 2016 Olympic Games held?</a:t>
            </a:r>
          </a:p>
          <a:p>
            <a:pPr algn="ctr"/>
            <a:endParaRPr lang="en-GB" dirty="0"/>
          </a:p>
        </p:txBody>
      </p:sp>
      <p:sp>
        <p:nvSpPr>
          <p:cNvPr id="14" name="Rectangle 13">
            <a:extLst>
              <a:ext uri="{FF2B5EF4-FFF2-40B4-BE49-F238E27FC236}">
                <a16:creationId xmlns:a16="http://schemas.microsoft.com/office/drawing/2014/main" id="{53DB51E4-4228-4802-9959-FF0279052EB4}"/>
              </a:ext>
            </a:extLst>
          </p:cNvPr>
          <p:cNvSpPr/>
          <p:nvPr/>
        </p:nvSpPr>
        <p:spPr>
          <a:xfrm>
            <a:off x="395287" y="4725144"/>
            <a:ext cx="5976664" cy="792088"/>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3865"/>
              </a:solidFill>
              <a:latin typeface="Arial" panose="020B0604020202020204" pitchFamily="34" charset="0"/>
              <a:cs typeface="Arial" panose="020B0604020202020204" pitchFamily="34" charset="0"/>
            </a:endParaRPr>
          </a:p>
          <a:p>
            <a:pPr lvl="0" algn="ctr" eaLnBrk="1" fontAlgn="auto" hangingPunct="1">
              <a:spcBef>
                <a:spcPts val="0"/>
              </a:spcBef>
              <a:spcAft>
                <a:spcPts val="0"/>
              </a:spcAft>
              <a:defRPr/>
            </a:pPr>
            <a:r>
              <a:rPr lang="en-GB" sz="1800" dirty="0">
                <a:solidFill>
                  <a:schemeClr val="bg1"/>
                </a:solidFill>
                <a:latin typeface="Arial" panose="020B0604020202020204" pitchFamily="34" charset="0"/>
                <a:cs typeface="Arial" panose="020B0604020202020204" pitchFamily="34" charset="0"/>
              </a:rPr>
              <a:t>What number of World Records were broken by </a:t>
            </a:r>
            <a:r>
              <a:rPr lang="en-GB" sz="1800" dirty="0" err="1">
                <a:solidFill>
                  <a:schemeClr val="bg1"/>
                </a:solidFill>
                <a:latin typeface="Arial" panose="020B0604020202020204" pitchFamily="34" charset="0"/>
                <a:cs typeface="Arial" panose="020B0604020202020204" pitchFamily="34" charset="0"/>
              </a:rPr>
              <a:t>ParalympicsGB</a:t>
            </a:r>
            <a:r>
              <a:rPr lang="en-GB" sz="1800" dirty="0">
                <a:solidFill>
                  <a:schemeClr val="bg1"/>
                </a:solidFill>
                <a:latin typeface="Arial" panose="020B0604020202020204" pitchFamily="34" charset="0"/>
                <a:cs typeface="Arial" panose="020B0604020202020204" pitchFamily="34" charset="0"/>
              </a:rPr>
              <a:t> at the Rio 2016 Paralympic Games? </a:t>
            </a:r>
          </a:p>
          <a:p>
            <a:pPr algn="ctr"/>
            <a:endParaRPr lang="en-GB" dirty="0"/>
          </a:p>
        </p:txBody>
      </p:sp>
      <p:sp>
        <p:nvSpPr>
          <p:cNvPr id="15" name="Rectangle 14">
            <a:extLst>
              <a:ext uri="{FF2B5EF4-FFF2-40B4-BE49-F238E27FC236}">
                <a16:creationId xmlns:a16="http://schemas.microsoft.com/office/drawing/2014/main" id="{91F5EE3B-01FA-4A8D-9FAF-31C29810634F}"/>
              </a:ext>
            </a:extLst>
          </p:cNvPr>
          <p:cNvSpPr/>
          <p:nvPr/>
        </p:nvSpPr>
        <p:spPr>
          <a:xfrm>
            <a:off x="395287" y="5592933"/>
            <a:ext cx="5976664" cy="792088"/>
          </a:xfrm>
          <a:prstGeom prst="rect">
            <a:avLst/>
          </a:prstGeom>
          <a:solidFill>
            <a:srgbClr val="C4000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endParaRPr lang="en-GB" sz="1800" dirty="0">
              <a:solidFill>
                <a:srgbClr val="003865"/>
              </a:solidFill>
              <a:latin typeface="Arial" panose="020B0604020202020204" pitchFamily="34" charset="0"/>
              <a:cs typeface="Arial" panose="020B0604020202020204" pitchFamily="34" charset="0"/>
            </a:endParaRPr>
          </a:p>
          <a:p>
            <a:pPr marL="0" indent="0" algn="ctr">
              <a:buNone/>
            </a:pPr>
            <a:r>
              <a:rPr lang="en-GB" sz="1800" dirty="0">
                <a:solidFill>
                  <a:schemeClr val="bg1"/>
                </a:solidFill>
                <a:latin typeface="Arial" panose="020B0604020202020204" pitchFamily="34" charset="0"/>
                <a:cs typeface="Arial" panose="020B0604020202020204" pitchFamily="34" charset="0"/>
              </a:rPr>
              <a:t>How many medals were won by </a:t>
            </a:r>
            <a:r>
              <a:rPr lang="en-GB" sz="1800" dirty="0" err="1">
                <a:solidFill>
                  <a:schemeClr val="bg1"/>
                </a:solidFill>
                <a:latin typeface="Arial" panose="020B0604020202020204" pitchFamily="34" charset="0"/>
                <a:cs typeface="Arial" panose="020B0604020202020204" pitchFamily="34" charset="0"/>
              </a:rPr>
              <a:t>ParalympicsGB</a:t>
            </a:r>
            <a:r>
              <a:rPr lang="en-GB" sz="1800" dirty="0">
                <a:solidFill>
                  <a:schemeClr val="bg1"/>
                </a:solidFill>
                <a:latin typeface="Arial" panose="020B0604020202020204" pitchFamily="34" charset="0"/>
                <a:cs typeface="Arial" panose="020B0604020202020204" pitchFamily="34" charset="0"/>
              </a:rPr>
              <a:t> at the Sochi 2014 Paralympic Winter Games? </a:t>
            </a:r>
          </a:p>
          <a:p>
            <a:pPr algn="ctr"/>
            <a:endParaRPr lang="en-GB" dirty="0"/>
          </a:p>
        </p:txBody>
      </p:sp>
      <p:sp>
        <p:nvSpPr>
          <p:cNvPr id="4" name="Rectangle 3">
            <a:extLst>
              <a:ext uri="{FF2B5EF4-FFF2-40B4-BE49-F238E27FC236}">
                <a16:creationId xmlns:a16="http://schemas.microsoft.com/office/drawing/2014/main" id="{76B25715-80E8-43EC-9CDD-BD09D5A838E3}"/>
              </a:ext>
            </a:extLst>
          </p:cNvPr>
          <p:cNvSpPr/>
          <p:nvPr/>
        </p:nvSpPr>
        <p:spPr>
          <a:xfrm>
            <a:off x="7020275" y="2109455"/>
            <a:ext cx="1721968"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a:t>
            </a:r>
          </a:p>
        </p:txBody>
      </p:sp>
      <p:sp>
        <p:nvSpPr>
          <p:cNvPr id="16" name="Rectangle 15">
            <a:extLst>
              <a:ext uri="{FF2B5EF4-FFF2-40B4-BE49-F238E27FC236}">
                <a16:creationId xmlns:a16="http://schemas.microsoft.com/office/drawing/2014/main" id="{E6867DB3-17E5-4681-8E6A-A25F8DC6D36B}"/>
              </a:ext>
            </a:extLst>
          </p:cNvPr>
          <p:cNvSpPr/>
          <p:nvPr/>
        </p:nvSpPr>
        <p:spPr>
          <a:xfrm>
            <a:off x="7030077" y="3861399"/>
            <a:ext cx="1721968" cy="7880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5</a:t>
            </a:r>
          </a:p>
        </p:txBody>
      </p:sp>
      <p:sp>
        <p:nvSpPr>
          <p:cNvPr id="17" name="Rectangle 16">
            <a:extLst>
              <a:ext uri="{FF2B5EF4-FFF2-40B4-BE49-F238E27FC236}">
                <a16:creationId xmlns:a16="http://schemas.microsoft.com/office/drawing/2014/main" id="{21A9D606-BCC6-436E-830A-1BF532A24874}"/>
              </a:ext>
            </a:extLst>
          </p:cNvPr>
          <p:cNvSpPr/>
          <p:nvPr/>
        </p:nvSpPr>
        <p:spPr>
          <a:xfrm>
            <a:off x="7030077" y="5587499"/>
            <a:ext cx="1721968" cy="7975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17</a:t>
            </a:r>
          </a:p>
        </p:txBody>
      </p:sp>
      <p:sp>
        <p:nvSpPr>
          <p:cNvPr id="18" name="Rectangle 17">
            <a:extLst>
              <a:ext uri="{FF2B5EF4-FFF2-40B4-BE49-F238E27FC236}">
                <a16:creationId xmlns:a16="http://schemas.microsoft.com/office/drawing/2014/main" id="{37903B5B-419A-4CC2-B833-A6DC8625D9E0}"/>
              </a:ext>
            </a:extLst>
          </p:cNvPr>
          <p:cNvSpPr/>
          <p:nvPr/>
        </p:nvSpPr>
        <p:spPr>
          <a:xfrm>
            <a:off x="7016828" y="4728837"/>
            <a:ext cx="1721968" cy="7883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6</a:t>
            </a:r>
          </a:p>
        </p:txBody>
      </p:sp>
      <p:sp>
        <p:nvSpPr>
          <p:cNvPr id="19" name="Rectangle 18">
            <a:extLst>
              <a:ext uri="{FF2B5EF4-FFF2-40B4-BE49-F238E27FC236}">
                <a16:creationId xmlns:a16="http://schemas.microsoft.com/office/drawing/2014/main" id="{608880FD-A098-4EB3-B99D-15BFC7B847C0}"/>
              </a:ext>
            </a:extLst>
          </p:cNvPr>
          <p:cNvSpPr/>
          <p:nvPr/>
        </p:nvSpPr>
        <p:spPr>
          <a:xfrm>
            <a:off x="7028656" y="2983588"/>
            <a:ext cx="1721968" cy="7980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3865"/>
                </a:solidFill>
                <a:latin typeface="Arial" panose="020B0604020202020204" pitchFamily="34" charset="0"/>
                <a:cs typeface="Arial" panose="020B0604020202020204" pitchFamily="34" charset="0"/>
              </a:rPr>
              <a:t>27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6"/>
                                        </p:tgtEl>
                                        <p:attrNameLst>
                                          <p:attrName>fillcolor</p:attrName>
                                        </p:attrNameLst>
                                      </p:cBhvr>
                                      <p:to>
                                        <a:srgbClr val="77932C"/>
                                      </p:to>
                                    </p:animClr>
                                    <p:set>
                                      <p:cBhvr>
                                        <p:cTn id="7" dur="2000" fill="hold"/>
                                        <p:tgtEl>
                                          <p:spTgt spid="16"/>
                                        </p:tgtEl>
                                        <p:attrNameLst>
                                          <p:attrName>fill.type</p:attrName>
                                        </p:attrNameLst>
                                      </p:cBhvr>
                                      <p:to>
                                        <p:strVal val="solid"/>
                                      </p:to>
                                    </p:set>
                                    <p:set>
                                      <p:cBhvr>
                                        <p:cTn id="8" dur="2000" fill="hold"/>
                                        <p:tgtEl>
                                          <p:spTgt spid="16"/>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2000" fill="hold"/>
                                        <p:tgtEl>
                                          <p:spTgt spid="16"/>
                                        </p:tgtEl>
                                        <p:attrNameLst>
                                          <p:attrName>style.color</p:attrName>
                                        </p:attrNameLst>
                                      </p:cBhvr>
                                      <p:to>
                                        <a:schemeClr val="bg1"/>
                                      </p:to>
                                    </p:animClr>
                                  </p:childTnLst>
                                </p:cTn>
                              </p:par>
                            </p:childTnLst>
                          </p:cTn>
                        </p:par>
                      </p:childTnLst>
                    </p:cTn>
                  </p:par>
                </p:childTnLst>
              </p:cTn>
              <p:nextCondLst>
                <p:cond evt="onClick" delay="0">
                  <p:tgtEl>
                    <p:spTgt spid="16"/>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CB14F"/>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7"/>
                                        </p:tgtEl>
                                        <p:attrNameLst>
                                          <p:attrName>fillcolor</p:attrName>
                                        </p:attrNameLst>
                                      </p:cBhvr>
                                      <p:to>
                                        <a:srgbClr val="0181C8"/>
                                      </p:to>
                                    </p:animClr>
                                    <p:set>
                                      <p:cBhvr>
                                        <p:cTn id="23" dur="2000" fill="hold"/>
                                        <p:tgtEl>
                                          <p:spTgt spid="17"/>
                                        </p:tgtEl>
                                        <p:attrNameLst>
                                          <p:attrName>fill.type</p:attrName>
                                        </p:attrNameLst>
                                      </p:cBhvr>
                                      <p:to>
                                        <p:strVal val="solid"/>
                                      </p:to>
                                    </p:set>
                                    <p:set>
                                      <p:cBhvr>
                                        <p:cTn id="24"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000" fill="hold"/>
                                        <p:tgtEl>
                                          <p:spTgt spid="19"/>
                                        </p:tgtEl>
                                        <p:attrNameLst>
                                          <p:attrName>fillcolor</p:attrName>
                                        </p:attrNameLst>
                                      </p:cBhvr>
                                      <p:to>
                                        <a:srgbClr val="003865"/>
                                      </p:to>
                                    </p:animClr>
                                    <p:set>
                                      <p:cBhvr>
                                        <p:cTn id="30" dur="2000" fill="hold"/>
                                        <p:tgtEl>
                                          <p:spTgt spid="19"/>
                                        </p:tgtEl>
                                        <p:attrNameLst>
                                          <p:attrName>fill.type</p:attrName>
                                        </p:attrNameLst>
                                      </p:cBhvr>
                                      <p:to>
                                        <p:strVal val="solid"/>
                                      </p:to>
                                    </p:set>
                                    <p:set>
                                      <p:cBhvr>
                                        <p:cTn id="31" dur="2000" fill="hold"/>
                                        <p:tgtEl>
                                          <p:spTgt spid="19"/>
                                        </p:tgtEl>
                                        <p:attrNameLst>
                                          <p:attrName>fill.on</p:attrName>
                                        </p:attrNameLst>
                                      </p:cBhvr>
                                      <p:to>
                                        <p:strVal val="true"/>
                                      </p:to>
                                    </p:set>
                                  </p:childTnLst>
                                </p:cTn>
                              </p:par>
                              <p:par>
                                <p:cTn id="32" presetID="3" presetClass="emph" presetSubtype="2" fill="hold" grpId="0" nodeType="withEffect">
                                  <p:stCondLst>
                                    <p:cond delay="0"/>
                                  </p:stCondLst>
                                  <p:childTnLst>
                                    <p:animClr clrSpc="rgb" dir="cw">
                                      <p:cBhvr override="childStyle">
                                        <p:cTn id="33" dur="2000" fill="hold"/>
                                        <p:tgtEl>
                                          <p:spTgt spid="19"/>
                                        </p:tgtEl>
                                        <p:attrNameLst>
                                          <p:attrName>style.color</p:attrName>
                                        </p:attrNameLst>
                                      </p:cBhvr>
                                      <p:to>
                                        <a:schemeClr val="bg1"/>
                                      </p:to>
                                    </p:animClr>
                                  </p:childTnLst>
                                </p:cTn>
                              </p:par>
                            </p:childTnLst>
                          </p:cTn>
                        </p:par>
                      </p:childTnLst>
                    </p:cTn>
                  </p:par>
                </p:childTnLst>
              </p:cTn>
              <p:nextCondLst>
                <p:cond evt="onClick" delay="0">
                  <p:tgtEl>
                    <p:spTgt spid="19"/>
                  </p:tgtEl>
                </p:cond>
              </p:nextCondLst>
            </p:seq>
            <p:seq concurrent="1" nextAc="seek">
              <p:cTn id="34" restart="whenNotActive" fill="hold" evtFilter="cancelBubble" nodeType="interactiveSeq">
                <p:stCondLst>
                  <p:cond evt="onClick" delay="0">
                    <p:tgtEl>
                      <p:spTgt spid="18"/>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8"/>
                                        </p:tgtEl>
                                        <p:attrNameLst>
                                          <p:attrName>fillcolor</p:attrName>
                                        </p:attrNameLst>
                                      </p:cBhvr>
                                      <p:to>
                                        <a:srgbClr val="C4000A"/>
                                      </p:to>
                                    </p:animClr>
                                    <p:set>
                                      <p:cBhvr>
                                        <p:cTn id="39" dur="2000" fill="hold"/>
                                        <p:tgtEl>
                                          <p:spTgt spid="18"/>
                                        </p:tgtEl>
                                        <p:attrNameLst>
                                          <p:attrName>fill.type</p:attrName>
                                        </p:attrNameLst>
                                      </p:cBhvr>
                                      <p:to>
                                        <p:strVal val="solid"/>
                                      </p:to>
                                    </p:set>
                                    <p:set>
                                      <p:cBhvr>
                                        <p:cTn id="40" dur="2000" fill="hold"/>
                                        <p:tgtEl>
                                          <p:spTgt spid="18"/>
                                        </p:tgtEl>
                                        <p:attrNameLst>
                                          <p:attrName>fill.on</p:attrName>
                                        </p:attrNameLst>
                                      </p:cBhvr>
                                      <p:to>
                                        <p:strVal val="true"/>
                                      </p:to>
                                    </p:set>
                                  </p:childTnLst>
                                </p:cTn>
                              </p:par>
                              <p:par>
                                <p:cTn id="41" presetID="3" presetClass="emph" presetSubtype="2" fill="hold" grpId="0" nodeType="withEffect">
                                  <p:stCondLst>
                                    <p:cond delay="0"/>
                                  </p:stCondLst>
                                  <p:childTnLst>
                                    <p:animClr clrSpc="rgb" dir="cw">
                                      <p:cBhvr override="childStyle">
                                        <p:cTn id="42" dur="2000" fill="hold"/>
                                        <p:tgtEl>
                                          <p:spTgt spid="18"/>
                                        </p:tgtEl>
                                        <p:attrNameLst>
                                          <p:attrName>style.color</p:attrName>
                                        </p:attrNameLst>
                                      </p:cBhvr>
                                      <p:to>
                                        <a:schemeClr val="bg1"/>
                                      </p:to>
                                    </p:animClr>
                                  </p:childTnLst>
                                </p:cTn>
                              </p:par>
                            </p:childTnLst>
                          </p:cTn>
                        </p:par>
                      </p:childTnLst>
                    </p:cTn>
                  </p:par>
                </p:childTnLst>
              </p:cTn>
              <p:nextCondLst>
                <p:cond evt="onClick" delay="0">
                  <p:tgtEl>
                    <p:spTgt spid="18"/>
                  </p:tgtEl>
                </p:cond>
              </p:nextCondLst>
            </p:seq>
          </p:childTnLst>
        </p:cTn>
      </p:par>
    </p:tnLst>
    <p:bldLst>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1869731"/>
            <a:ext cx="7992690" cy="48013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1. How many countries competed at the Rio 2016 Olympic Games?</a:t>
            </a:r>
          </a:p>
          <a:p>
            <a:pPr marL="0" indent="0">
              <a:buNone/>
            </a:pPr>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2. How many Paralympic Values are there?</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3. How many medal events were competed during the 1896 Olympic Games (the first modern Olympic Games)?</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endParaRPr lang="en-GB" sz="1800" b="1" dirty="0">
              <a:solidFill>
                <a:srgbClr val="003865"/>
              </a:solidFill>
            </a:endParaRPr>
          </a:p>
          <a:p>
            <a:pPr marL="0" indent="0">
              <a:buNone/>
            </a:pPr>
            <a:r>
              <a:rPr lang="en-GB" sz="1800" b="1" dirty="0">
                <a:solidFill>
                  <a:srgbClr val="003865"/>
                </a:solidFill>
              </a:rPr>
              <a:t>4. How many medal events were contested at the 2016 Olympic Games?</a:t>
            </a: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1763688" y="2416565"/>
            <a:ext cx="1079996" cy="369332"/>
          </a:xfrm>
          <a:prstGeom prst="rect">
            <a:avLst/>
          </a:prstGeom>
          <a:noFill/>
        </p:spPr>
        <p:txBody>
          <a:bodyPr wrap="square" rtlCol="0">
            <a:spAutoFit/>
          </a:bodyPr>
          <a:lstStyle/>
          <a:p>
            <a:r>
              <a:rPr lang="en-GB" sz="1800" b="1" dirty="0">
                <a:solidFill>
                  <a:srgbClr val="003865"/>
                </a:solidFill>
              </a:rPr>
              <a:t>205</a:t>
            </a:r>
          </a:p>
        </p:txBody>
      </p:sp>
      <p:sp>
        <p:nvSpPr>
          <p:cNvPr id="5" name="TextBox 4">
            <a:extLst>
              <a:ext uri="{FF2B5EF4-FFF2-40B4-BE49-F238E27FC236}">
                <a16:creationId xmlns:a16="http://schemas.microsoft.com/office/drawing/2014/main" id="{3BEE313B-DF13-49AB-8377-1318CA4CA40A}"/>
              </a:ext>
            </a:extLst>
          </p:cNvPr>
          <p:cNvSpPr txBox="1"/>
          <p:nvPr/>
        </p:nvSpPr>
        <p:spPr>
          <a:xfrm>
            <a:off x="4117727" y="2416565"/>
            <a:ext cx="864096" cy="369332"/>
          </a:xfrm>
          <a:prstGeom prst="rect">
            <a:avLst/>
          </a:prstGeom>
          <a:noFill/>
        </p:spPr>
        <p:txBody>
          <a:bodyPr wrap="square" rtlCol="0">
            <a:spAutoFit/>
          </a:bodyPr>
          <a:lstStyle/>
          <a:p>
            <a:r>
              <a:rPr lang="en-GB" sz="1800" b="1" dirty="0">
                <a:solidFill>
                  <a:srgbClr val="003865"/>
                </a:solidFill>
              </a:rPr>
              <a:t>152</a:t>
            </a:r>
          </a:p>
        </p:txBody>
      </p:sp>
      <p:sp>
        <p:nvSpPr>
          <p:cNvPr id="6" name="TextBox 5">
            <a:extLst>
              <a:ext uri="{FF2B5EF4-FFF2-40B4-BE49-F238E27FC236}">
                <a16:creationId xmlns:a16="http://schemas.microsoft.com/office/drawing/2014/main" id="{716DFD38-DD8A-4912-B687-3C1556A28D03}"/>
              </a:ext>
            </a:extLst>
          </p:cNvPr>
          <p:cNvSpPr txBox="1"/>
          <p:nvPr/>
        </p:nvSpPr>
        <p:spPr>
          <a:xfrm>
            <a:off x="6535810" y="2416565"/>
            <a:ext cx="648069" cy="369332"/>
          </a:xfrm>
          <a:prstGeom prst="rect">
            <a:avLst/>
          </a:prstGeom>
          <a:noFill/>
        </p:spPr>
        <p:txBody>
          <a:bodyPr wrap="square" rtlCol="0">
            <a:spAutoFit/>
          </a:bodyPr>
          <a:lstStyle/>
          <a:p>
            <a:r>
              <a:rPr lang="en-GB" sz="1800" b="1" dirty="0">
                <a:solidFill>
                  <a:srgbClr val="003865"/>
                </a:solidFill>
              </a:rPr>
              <a:t>234</a:t>
            </a:r>
          </a:p>
        </p:txBody>
      </p:sp>
      <p:sp>
        <p:nvSpPr>
          <p:cNvPr id="7" name="TextBox 6">
            <a:extLst>
              <a:ext uri="{FF2B5EF4-FFF2-40B4-BE49-F238E27FC236}">
                <a16:creationId xmlns:a16="http://schemas.microsoft.com/office/drawing/2014/main" id="{9971D122-9792-4490-AECE-8BDCC135A822}"/>
              </a:ext>
            </a:extLst>
          </p:cNvPr>
          <p:cNvSpPr txBox="1"/>
          <p:nvPr/>
        </p:nvSpPr>
        <p:spPr>
          <a:xfrm>
            <a:off x="1878577" y="3520165"/>
            <a:ext cx="468114" cy="369332"/>
          </a:xfrm>
          <a:prstGeom prst="rect">
            <a:avLst/>
          </a:prstGeom>
          <a:noFill/>
        </p:spPr>
        <p:txBody>
          <a:bodyPr wrap="square" rtlCol="0">
            <a:spAutoFit/>
          </a:bodyPr>
          <a:lstStyle/>
          <a:p>
            <a:r>
              <a:rPr lang="en-GB" sz="1800" b="1" dirty="0">
                <a:solidFill>
                  <a:srgbClr val="003865"/>
                </a:solidFill>
              </a:rPr>
              <a:t>4</a:t>
            </a:r>
          </a:p>
        </p:txBody>
      </p:sp>
      <p:sp>
        <p:nvSpPr>
          <p:cNvPr id="15" name="TextBox 14">
            <a:extLst>
              <a:ext uri="{FF2B5EF4-FFF2-40B4-BE49-F238E27FC236}">
                <a16:creationId xmlns:a16="http://schemas.microsoft.com/office/drawing/2014/main" id="{C0FE5E93-A5C1-416A-B1F2-70E44E27D86D}"/>
              </a:ext>
            </a:extLst>
          </p:cNvPr>
          <p:cNvSpPr txBox="1"/>
          <p:nvPr/>
        </p:nvSpPr>
        <p:spPr>
          <a:xfrm>
            <a:off x="4139952" y="3520165"/>
            <a:ext cx="432048" cy="369332"/>
          </a:xfrm>
          <a:prstGeom prst="rect">
            <a:avLst/>
          </a:prstGeom>
          <a:noFill/>
        </p:spPr>
        <p:txBody>
          <a:bodyPr wrap="square" rtlCol="0">
            <a:spAutoFit/>
          </a:bodyPr>
          <a:lstStyle/>
          <a:p>
            <a:r>
              <a:rPr lang="en-GB" sz="1800" b="1" dirty="0">
                <a:solidFill>
                  <a:srgbClr val="003865"/>
                </a:solidFill>
              </a:rPr>
              <a:t>3</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643820" y="3511491"/>
            <a:ext cx="432048" cy="369332"/>
          </a:xfrm>
          <a:prstGeom prst="rect">
            <a:avLst/>
          </a:prstGeom>
          <a:noFill/>
        </p:spPr>
        <p:txBody>
          <a:bodyPr wrap="square" rtlCol="0">
            <a:spAutoFit/>
          </a:bodyPr>
          <a:lstStyle/>
          <a:p>
            <a:r>
              <a:rPr lang="en-GB" sz="1800" b="1" dirty="0">
                <a:solidFill>
                  <a:srgbClr val="003865"/>
                </a:solidFill>
              </a:rPr>
              <a:t>7</a:t>
            </a:r>
          </a:p>
        </p:txBody>
      </p:sp>
      <p:sp>
        <p:nvSpPr>
          <p:cNvPr id="17" name="TextBox 16">
            <a:extLst>
              <a:ext uri="{FF2B5EF4-FFF2-40B4-BE49-F238E27FC236}">
                <a16:creationId xmlns:a16="http://schemas.microsoft.com/office/drawing/2014/main" id="{148A52C6-0733-47FE-AEEB-003BB60881EE}"/>
              </a:ext>
            </a:extLst>
          </p:cNvPr>
          <p:cNvSpPr txBox="1"/>
          <p:nvPr/>
        </p:nvSpPr>
        <p:spPr>
          <a:xfrm>
            <a:off x="6609381" y="4910939"/>
            <a:ext cx="500926" cy="369332"/>
          </a:xfrm>
          <a:prstGeom prst="rect">
            <a:avLst/>
          </a:prstGeom>
          <a:noFill/>
        </p:spPr>
        <p:txBody>
          <a:bodyPr wrap="square" rtlCol="0">
            <a:spAutoFit/>
          </a:bodyPr>
          <a:lstStyle/>
          <a:p>
            <a:r>
              <a:rPr lang="en-GB" sz="1800" b="1" dirty="0">
                <a:solidFill>
                  <a:srgbClr val="003865"/>
                </a:solidFill>
              </a:rPr>
              <a:t>43</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842573" y="4910939"/>
            <a:ext cx="540122" cy="369332"/>
          </a:xfrm>
          <a:prstGeom prst="rect">
            <a:avLst/>
          </a:prstGeom>
          <a:noFill/>
        </p:spPr>
        <p:txBody>
          <a:bodyPr wrap="square" rtlCol="0">
            <a:spAutoFit/>
          </a:bodyPr>
          <a:lstStyle/>
          <a:p>
            <a:r>
              <a:rPr lang="en-GB" sz="1800" b="1" dirty="0">
                <a:solidFill>
                  <a:srgbClr val="003865"/>
                </a:solidFill>
              </a:rPr>
              <a:t>26</a:t>
            </a:r>
          </a:p>
        </p:txBody>
      </p:sp>
      <p:sp>
        <p:nvSpPr>
          <p:cNvPr id="19" name="TextBox 18">
            <a:extLst>
              <a:ext uri="{FF2B5EF4-FFF2-40B4-BE49-F238E27FC236}">
                <a16:creationId xmlns:a16="http://schemas.microsoft.com/office/drawing/2014/main" id="{4C8FA293-78EE-4A26-889A-A4337C507306}"/>
              </a:ext>
            </a:extLst>
          </p:cNvPr>
          <p:cNvSpPr txBox="1"/>
          <p:nvPr/>
        </p:nvSpPr>
        <p:spPr>
          <a:xfrm>
            <a:off x="4071074" y="4910939"/>
            <a:ext cx="644942" cy="369332"/>
          </a:xfrm>
          <a:prstGeom prst="rect">
            <a:avLst/>
          </a:prstGeom>
          <a:noFill/>
        </p:spPr>
        <p:txBody>
          <a:bodyPr wrap="square" rtlCol="0">
            <a:spAutoFit/>
          </a:bodyPr>
          <a:lstStyle/>
          <a:p>
            <a:r>
              <a:rPr lang="en-GB" sz="1800" b="1" dirty="0">
                <a:solidFill>
                  <a:srgbClr val="003865"/>
                </a:solidFill>
              </a:rPr>
              <a:t>100</a:t>
            </a:r>
          </a:p>
        </p:txBody>
      </p:sp>
      <p:sp>
        <p:nvSpPr>
          <p:cNvPr id="20" name="TextBox 19">
            <a:extLst>
              <a:ext uri="{FF2B5EF4-FFF2-40B4-BE49-F238E27FC236}">
                <a16:creationId xmlns:a16="http://schemas.microsoft.com/office/drawing/2014/main" id="{BB2DB005-F340-41AB-A802-5EBFD3FDB4C7}"/>
              </a:ext>
            </a:extLst>
          </p:cNvPr>
          <p:cNvSpPr txBox="1"/>
          <p:nvPr/>
        </p:nvSpPr>
        <p:spPr>
          <a:xfrm>
            <a:off x="1842573" y="6267028"/>
            <a:ext cx="619006" cy="369332"/>
          </a:xfrm>
          <a:prstGeom prst="rect">
            <a:avLst/>
          </a:prstGeom>
          <a:noFill/>
        </p:spPr>
        <p:txBody>
          <a:bodyPr wrap="square" rtlCol="0">
            <a:spAutoFit/>
          </a:bodyPr>
          <a:lstStyle/>
          <a:p>
            <a:r>
              <a:rPr lang="en-GB" sz="1800" b="1" dirty="0">
                <a:solidFill>
                  <a:srgbClr val="003865"/>
                </a:solidFill>
              </a:rPr>
              <a:t>156</a:t>
            </a:r>
          </a:p>
        </p:txBody>
      </p:sp>
      <p:sp>
        <p:nvSpPr>
          <p:cNvPr id="21" name="TextBox 20">
            <a:extLst>
              <a:ext uri="{FF2B5EF4-FFF2-40B4-BE49-F238E27FC236}">
                <a16:creationId xmlns:a16="http://schemas.microsoft.com/office/drawing/2014/main" id="{B0E8E110-2E81-4A97-B999-98263C2FAB64}"/>
              </a:ext>
            </a:extLst>
          </p:cNvPr>
          <p:cNvSpPr txBox="1"/>
          <p:nvPr/>
        </p:nvSpPr>
        <p:spPr>
          <a:xfrm>
            <a:off x="4037062" y="6267028"/>
            <a:ext cx="720080" cy="369332"/>
          </a:xfrm>
          <a:prstGeom prst="rect">
            <a:avLst/>
          </a:prstGeom>
          <a:noFill/>
        </p:spPr>
        <p:txBody>
          <a:bodyPr wrap="square" rtlCol="0">
            <a:spAutoFit/>
          </a:bodyPr>
          <a:lstStyle/>
          <a:p>
            <a:r>
              <a:rPr lang="en-GB" sz="1800" b="1" dirty="0">
                <a:solidFill>
                  <a:srgbClr val="003865"/>
                </a:solidFill>
              </a:rPr>
              <a:t>306</a:t>
            </a:r>
          </a:p>
        </p:txBody>
      </p:sp>
      <p:sp>
        <p:nvSpPr>
          <p:cNvPr id="22" name="TextBox 21">
            <a:extLst>
              <a:ext uri="{FF2B5EF4-FFF2-40B4-BE49-F238E27FC236}">
                <a16:creationId xmlns:a16="http://schemas.microsoft.com/office/drawing/2014/main" id="{263F1396-3940-49BB-8E7A-012A8AB0571D}"/>
              </a:ext>
            </a:extLst>
          </p:cNvPr>
          <p:cNvSpPr txBox="1"/>
          <p:nvPr/>
        </p:nvSpPr>
        <p:spPr>
          <a:xfrm>
            <a:off x="6607817" y="6267028"/>
            <a:ext cx="576062" cy="369332"/>
          </a:xfrm>
          <a:prstGeom prst="rect">
            <a:avLst/>
          </a:prstGeom>
          <a:noFill/>
        </p:spPr>
        <p:txBody>
          <a:bodyPr wrap="square" rtlCol="0">
            <a:spAutoFit/>
          </a:bodyPr>
          <a:lstStyle/>
          <a:p>
            <a:r>
              <a:rPr lang="en-GB" sz="1800" b="1" dirty="0">
                <a:solidFill>
                  <a:srgbClr val="003865"/>
                </a:solidFill>
              </a:rPr>
              <a:t>206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seq concurrent="1" nextAc="seek">
              <p:cTn id="47" restart="whenNotActive" fill="hold" evtFilter="cancelBubble" nodeType="interactiveSeq">
                <p:stCondLst>
                  <p:cond evt="onClick" delay="0">
                    <p:tgtEl>
                      <p:spTgt spid="20"/>
                    </p:tgtEl>
                  </p:cond>
                </p:stCondLst>
                <p:endSync evt="end" delay="0">
                  <p:rtn val="all"/>
                </p:endSync>
                <p:childTnLst>
                  <p:par>
                    <p:cTn id="48" fill="hold">
                      <p:stCondLst>
                        <p:cond delay="0"/>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2000" fill="hold"/>
                                        <p:tgtEl>
                                          <p:spTgt spid="20"/>
                                        </p:tgtEl>
                                        <p:attrNameLst>
                                          <p:attrName>style.color</p:attrName>
                                        </p:attrNameLst>
                                      </p:cBhvr>
                                      <p:to>
                                        <a:srgbClr val="C4000A"/>
                                      </p:to>
                                    </p:animClr>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3" presetClass="emph" presetSubtype="2" fill="hold" nodeType="clickEffect">
                                  <p:stCondLst>
                                    <p:cond delay="0"/>
                                  </p:stCondLst>
                                  <p:childTnLst>
                                    <p:animClr clrSpc="rgb" dir="cw">
                                      <p:cBhvr override="childStyle">
                                        <p:cTn id="56" dur="2000" fill="hold"/>
                                        <p:tgtEl>
                                          <p:spTgt spid="21">
                                            <p:txEl>
                                              <p:pRg st="0" end="0"/>
                                            </p:txEl>
                                          </p:spTgt>
                                        </p:tgtEl>
                                        <p:attrNameLst>
                                          <p:attrName>style.color</p:attrName>
                                        </p:attrNameLst>
                                      </p:cBhvr>
                                      <p:to>
                                        <a:srgbClr val="77932C"/>
                                      </p:to>
                                    </p:animClr>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22"/>
                    </p:tgtEl>
                  </p:cond>
                </p:stCondLst>
                <p:endSync evt="end" delay="0">
                  <p:rtn val="all"/>
                </p:endSync>
                <p:childTnLst>
                  <p:par>
                    <p:cTn id="58" fill="hold">
                      <p:stCondLst>
                        <p:cond delay="0"/>
                      </p:stCondLst>
                      <p:childTnLst>
                        <p:par>
                          <p:cTn id="59" fill="hold">
                            <p:stCondLst>
                              <p:cond delay="0"/>
                            </p:stCondLst>
                            <p:childTnLst>
                              <p:par>
                                <p:cTn id="60" presetID="3" presetClass="emph" presetSubtype="2" fill="hold" grpId="0" nodeType="clickEffect">
                                  <p:stCondLst>
                                    <p:cond delay="0"/>
                                  </p:stCondLst>
                                  <p:childTnLst>
                                    <p:animClr clrSpc="rgb" dir="cw">
                                      <p:cBhvr override="childStyle">
                                        <p:cTn id="61" dur="2000" fill="hold"/>
                                        <p:tgtEl>
                                          <p:spTgt spid="22"/>
                                        </p:tgtEl>
                                        <p:attrNameLst>
                                          <p:attrName>style.color</p:attrName>
                                        </p:attrNameLst>
                                      </p:cBhvr>
                                      <p:to>
                                        <a:srgbClr val="C4000A"/>
                                      </p:to>
                                    </p:animClr>
                                  </p:childTnLst>
                                </p:cTn>
                              </p:par>
                            </p:childTnLst>
                          </p:cTn>
                        </p:par>
                      </p:childTnLst>
                    </p:cTn>
                  </p:par>
                </p:childTnLst>
              </p:cTn>
              <p:nextCondLst>
                <p:cond evt="onClick" delay="0">
                  <p:tgtEl>
                    <p:spTgt spid="22"/>
                  </p:tgtEl>
                </p:cond>
              </p:nextCondLst>
            </p:seq>
          </p:childTnLst>
        </p:cTn>
      </p:par>
    </p:tnLst>
    <p:bldLst>
      <p:bldP spid="5" grpId="0"/>
      <p:bldP spid="15" grpId="0"/>
      <p:bldP spid="18" grpId="0"/>
      <p:bldP spid="19"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2146730"/>
            <a:ext cx="799269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5. How many days long were the 2016 Paralympic Games?</a:t>
            </a:r>
          </a:p>
          <a:p>
            <a:pPr marL="0" indent="0">
              <a:buNone/>
            </a:pPr>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6. How many competition venues were used for the 2008 Beijing Olympic Games?</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7. How many countries competed at the first Paralympic Games in Rome, 1960? </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6811730" y="2661255"/>
            <a:ext cx="484003" cy="369332"/>
          </a:xfrm>
          <a:prstGeom prst="rect">
            <a:avLst/>
          </a:prstGeom>
          <a:noFill/>
        </p:spPr>
        <p:txBody>
          <a:bodyPr wrap="square" rtlCol="0">
            <a:spAutoFit/>
          </a:bodyPr>
          <a:lstStyle/>
          <a:p>
            <a:r>
              <a:rPr lang="en-GB" sz="1800" b="1" dirty="0">
                <a:solidFill>
                  <a:srgbClr val="003865"/>
                </a:solidFill>
              </a:rPr>
              <a:t>17</a:t>
            </a:r>
          </a:p>
        </p:txBody>
      </p:sp>
      <p:sp>
        <p:nvSpPr>
          <p:cNvPr id="5" name="TextBox 4">
            <a:extLst>
              <a:ext uri="{FF2B5EF4-FFF2-40B4-BE49-F238E27FC236}">
                <a16:creationId xmlns:a16="http://schemas.microsoft.com/office/drawing/2014/main" id="{3BEE313B-DF13-49AB-8377-1318CA4CA40A}"/>
              </a:ext>
            </a:extLst>
          </p:cNvPr>
          <p:cNvSpPr txBox="1"/>
          <p:nvPr/>
        </p:nvSpPr>
        <p:spPr>
          <a:xfrm>
            <a:off x="4266616" y="2662818"/>
            <a:ext cx="550568" cy="369332"/>
          </a:xfrm>
          <a:prstGeom prst="rect">
            <a:avLst/>
          </a:prstGeom>
          <a:noFill/>
        </p:spPr>
        <p:txBody>
          <a:bodyPr wrap="square" rtlCol="0">
            <a:spAutoFit/>
          </a:bodyPr>
          <a:lstStyle/>
          <a:p>
            <a:r>
              <a:rPr lang="en-GB" sz="1800" b="1" dirty="0">
                <a:solidFill>
                  <a:srgbClr val="003865"/>
                </a:solidFill>
              </a:rPr>
              <a:t>19</a:t>
            </a:r>
          </a:p>
        </p:txBody>
      </p:sp>
      <p:sp>
        <p:nvSpPr>
          <p:cNvPr id="6" name="TextBox 5">
            <a:extLst>
              <a:ext uri="{FF2B5EF4-FFF2-40B4-BE49-F238E27FC236}">
                <a16:creationId xmlns:a16="http://schemas.microsoft.com/office/drawing/2014/main" id="{716DFD38-DD8A-4912-B687-3C1556A28D03}"/>
              </a:ext>
            </a:extLst>
          </p:cNvPr>
          <p:cNvSpPr txBox="1"/>
          <p:nvPr/>
        </p:nvSpPr>
        <p:spPr>
          <a:xfrm>
            <a:off x="1620296" y="2662818"/>
            <a:ext cx="888710" cy="369332"/>
          </a:xfrm>
          <a:prstGeom prst="rect">
            <a:avLst/>
          </a:prstGeom>
          <a:noFill/>
        </p:spPr>
        <p:txBody>
          <a:bodyPr wrap="square" rtlCol="0">
            <a:spAutoFit/>
          </a:bodyPr>
          <a:lstStyle/>
          <a:p>
            <a:r>
              <a:rPr lang="en-GB" sz="1800" b="1" dirty="0">
                <a:solidFill>
                  <a:srgbClr val="003865"/>
                </a:solidFill>
              </a:rPr>
              <a:t>16</a:t>
            </a:r>
          </a:p>
        </p:txBody>
      </p:sp>
      <p:sp>
        <p:nvSpPr>
          <p:cNvPr id="7" name="TextBox 6">
            <a:extLst>
              <a:ext uri="{FF2B5EF4-FFF2-40B4-BE49-F238E27FC236}">
                <a16:creationId xmlns:a16="http://schemas.microsoft.com/office/drawing/2014/main" id="{9971D122-9792-4490-AECE-8BDCC135A822}"/>
              </a:ext>
            </a:extLst>
          </p:cNvPr>
          <p:cNvSpPr txBox="1"/>
          <p:nvPr/>
        </p:nvSpPr>
        <p:spPr>
          <a:xfrm>
            <a:off x="1620296" y="4105003"/>
            <a:ext cx="468114" cy="369332"/>
          </a:xfrm>
          <a:prstGeom prst="rect">
            <a:avLst/>
          </a:prstGeom>
          <a:noFill/>
        </p:spPr>
        <p:txBody>
          <a:bodyPr wrap="square" rtlCol="0">
            <a:spAutoFit/>
          </a:bodyPr>
          <a:lstStyle/>
          <a:p>
            <a:r>
              <a:rPr lang="en-GB" sz="1800" b="1" dirty="0">
                <a:solidFill>
                  <a:srgbClr val="003865"/>
                </a:solidFill>
              </a:rPr>
              <a:t>37</a:t>
            </a:r>
          </a:p>
        </p:txBody>
      </p:sp>
      <p:sp>
        <p:nvSpPr>
          <p:cNvPr id="15" name="TextBox 14">
            <a:extLst>
              <a:ext uri="{FF2B5EF4-FFF2-40B4-BE49-F238E27FC236}">
                <a16:creationId xmlns:a16="http://schemas.microsoft.com/office/drawing/2014/main" id="{C0FE5E93-A5C1-416A-B1F2-70E44E27D86D}"/>
              </a:ext>
            </a:extLst>
          </p:cNvPr>
          <p:cNvSpPr txBox="1"/>
          <p:nvPr/>
        </p:nvSpPr>
        <p:spPr>
          <a:xfrm>
            <a:off x="4289872" y="4085722"/>
            <a:ext cx="504056" cy="369332"/>
          </a:xfrm>
          <a:prstGeom prst="rect">
            <a:avLst/>
          </a:prstGeom>
          <a:noFill/>
        </p:spPr>
        <p:txBody>
          <a:bodyPr wrap="square" rtlCol="0">
            <a:spAutoFit/>
          </a:bodyPr>
          <a:lstStyle/>
          <a:p>
            <a:r>
              <a:rPr lang="en-GB" sz="1800" b="1" dirty="0">
                <a:solidFill>
                  <a:srgbClr val="003865"/>
                </a:solidFill>
              </a:rPr>
              <a:t>26</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752293" y="4085722"/>
            <a:ext cx="592476" cy="369332"/>
          </a:xfrm>
          <a:prstGeom prst="rect">
            <a:avLst/>
          </a:prstGeom>
          <a:noFill/>
        </p:spPr>
        <p:txBody>
          <a:bodyPr wrap="square" rtlCol="0">
            <a:spAutoFit/>
          </a:bodyPr>
          <a:lstStyle/>
          <a:p>
            <a:r>
              <a:rPr lang="en-GB" sz="1800" b="1" dirty="0">
                <a:solidFill>
                  <a:srgbClr val="003865"/>
                </a:solidFill>
              </a:rPr>
              <a:t>19</a:t>
            </a:r>
          </a:p>
        </p:txBody>
      </p:sp>
      <p:sp>
        <p:nvSpPr>
          <p:cNvPr id="17" name="TextBox 16">
            <a:extLst>
              <a:ext uri="{FF2B5EF4-FFF2-40B4-BE49-F238E27FC236}">
                <a16:creationId xmlns:a16="http://schemas.microsoft.com/office/drawing/2014/main" id="{148A52C6-0733-47FE-AEEB-003BB60881EE}"/>
              </a:ext>
            </a:extLst>
          </p:cNvPr>
          <p:cNvSpPr txBox="1"/>
          <p:nvPr/>
        </p:nvSpPr>
        <p:spPr>
          <a:xfrm>
            <a:off x="6843843" y="5508626"/>
            <a:ext cx="500926" cy="369332"/>
          </a:xfrm>
          <a:prstGeom prst="rect">
            <a:avLst/>
          </a:prstGeom>
          <a:noFill/>
        </p:spPr>
        <p:txBody>
          <a:bodyPr wrap="square" rtlCol="0">
            <a:spAutoFit/>
          </a:bodyPr>
          <a:lstStyle/>
          <a:p>
            <a:r>
              <a:rPr lang="en-GB" sz="1800" b="1" dirty="0">
                <a:solidFill>
                  <a:srgbClr val="003865"/>
                </a:solidFill>
              </a:rPr>
              <a:t>23</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612874" y="5508626"/>
            <a:ext cx="540122" cy="369332"/>
          </a:xfrm>
          <a:prstGeom prst="rect">
            <a:avLst/>
          </a:prstGeom>
          <a:noFill/>
        </p:spPr>
        <p:txBody>
          <a:bodyPr wrap="square" rtlCol="0">
            <a:spAutoFit/>
          </a:bodyPr>
          <a:lstStyle/>
          <a:p>
            <a:r>
              <a:rPr lang="en-GB" sz="1800" b="1" dirty="0">
                <a:solidFill>
                  <a:srgbClr val="003865"/>
                </a:solidFill>
              </a:rPr>
              <a:t>54</a:t>
            </a:r>
          </a:p>
        </p:txBody>
      </p:sp>
      <p:sp>
        <p:nvSpPr>
          <p:cNvPr id="19" name="TextBox 18">
            <a:extLst>
              <a:ext uri="{FF2B5EF4-FFF2-40B4-BE49-F238E27FC236}">
                <a16:creationId xmlns:a16="http://schemas.microsoft.com/office/drawing/2014/main" id="{4C8FA293-78EE-4A26-889A-A4337C507306}"/>
              </a:ext>
            </a:extLst>
          </p:cNvPr>
          <p:cNvSpPr txBox="1"/>
          <p:nvPr/>
        </p:nvSpPr>
        <p:spPr>
          <a:xfrm>
            <a:off x="4302583" y="5508626"/>
            <a:ext cx="514601" cy="369332"/>
          </a:xfrm>
          <a:prstGeom prst="rect">
            <a:avLst/>
          </a:prstGeom>
          <a:noFill/>
        </p:spPr>
        <p:txBody>
          <a:bodyPr wrap="square" rtlCol="0">
            <a:spAutoFit/>
          </a:bodyPr>
          <a:lstStyle/>
          <a:p>
            <a:r>
              <a:rPr lang="en-GB" sz="1800" b="1" dirty="0">
                <a:solidFill>
                  <a:srgbClr val="003865"/>
                </a:solidFill>
              </a:rPr>
              <a:t>83</a:t>
            </a:r>
          </a:p>
        </p:txBody>
      </p:sp>
    </p:spTree>
    <p:extLst>
      <p:ext uri="{BB962C8B-B14F-4D97-AF65-F5344CB8AC3E}">
        <p14:creationId xmlns:p14="http://schemas.microsoft.com/office/powerpoint/2010/main" val="97893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childTnLst>
        </p:cTn>
      </p:par>
    </p:tnLst>
    <p:bldLst>
      <p:bldP spid="5" grpId="0"/>
      <p:bldP spid="15"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2">
            <a:extLst>
              <a:ext uri="{FF2B5EF4-FFF2-40B4-BE49-F238E27FC236}">
                <a16:creationId xmlns:a16="http://schemas.microsoft.com/office/drawing/2014/main" id="{9CC558A6-B9C4-44F4-8C62-3A6F716DD354}"/>
              </a:ext>
            </a:extLst>
          </p:cNvPr>
          <p:cNvGrpSpPr>
            <a:grpSpLocks/>
          </p:cNvGrpSpPr>
          <p:nvPr/>
        </p:nvGrpSpPr>
        <p:grpSpPr bwMode="auto">
          <a:xfrm>
            <a:off x="0" y="-26988"/>
            <a:ext cx="9144000" cy="1903413"/>
            <a:chOff x="0" y="-27982"/>
            <a:chExt cx="9143996" cy="1903779"/>
          </a:xfrm>
        </p:grpSpPr>
        <p:sp>
          <p:nvSpPr>
            <p:cNvPr id="11" name="Rectangle 10">
              <a:extLst>
                <a:ext uri="{FF2B5EF4-FFF2-40B4-BE49-F238E27FC236}">
                  <a16:creationId xmlns:a16="http://schemas.microsoft.com/office/drawing/2014/main" id="{8F552CE2-6247-4CC4-A340-D0ADD8859AFD}"/>
                </a:ext>
              </a:extLst>
            </p:cNvPr>
            <p:cNvSpPr/>
            <p:nvPr/>
          </p:nvSpPr>
          <p:spPr bwMode="auto">
            <a:xfrm>
              <a:off x="0" y="-12104"/>
              <a:ext cx="9099546" cy="1887901"/>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0210" h="1886744">
                  <a:moveTo>
                    <a:pt x="0" y="10948"/>
                  </a:moveTo>
                  <a:lnTo>
                    <a:pt x="2805328" y="0"/>
                  </a:lnTo>
                  <a:lnTo>
                    <a:pt x="9100210" y="1229820"/>
                  </a:lnTo>
                  <a:lnTo>
                    <a:pt x="0" y="1886744"/>
                  </a:lnTo>
                  <a:lnTo>
                    <a:pt x="0" y="10948"/>
                  </a:ln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8437" name="Picture 8" descr="header-background.png">
              <a:extLst>
                <a:ext uri="{FF2B5EF4-FFF2-40B4-BE49-F238E27FC236}">
                  <a16:creationId xmlns:a16="http://schemas.microsoft.com/office/drawing/2014/main" id="{653A929C-CF52-4376-832F-ECFB1C53BFFF}"/>
                </a:ext>
              </a:extLst>
            </p:cNvPr>
            <p:cNvPicPr>
              <a:picLocks noChangeAspect="1"/>
            </p:cNvPicPr>
            <p:nvPr/>
          </p:nvPicPr>
          <p:blipFill>
            <a:blip r:embed="rId3">
              <a:extLst>
                <a:ext uri="{28A0092B-C50C-407E-A947-70E740481C1C}">
                  <a14:useLocalDpi xmlns:a14="http://schemas.microsoft.com/office/drawing/2010/main" val="0"/>
                </a:ext>
              </a:extLst>
            </a:blip>
            <a:srcRect l="19142" t="-1166" r="-198" b="1166"/>
            <a:stretch>
              <a:fillRect/>
            </a:stretch>
          </p:blipFill>
          <p:spPr bwMode="auto">
            <a:xfrm flipH="1">
              <a:off x="2696608" y="-27982"/>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2" descr="MAIN_Logo_Get_Set.png">
              <a:extLst>
                <a:ext uri="{FF2B5EF4-FFF2-40B4-BE49-F238E27FC236}">
                  <a16:creationId xmlns:a16="http://schemas.microsoft.com/office/drawing/2014/main" id="{7F19E11B-1522-44D6-81B0-C6CB82B5B0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4" name="Title 1">
            <a:extLst>
              <a:ext uri="{FF2B5EF4-FFF2-40B4-BE49-F238E27FC236}">
                <a16:creationId xmlns:a16="http://schemas.microsoft.com/office/drawing/2014/main" id="{1DC5000E-6966-4A87-8FE2-13091172FB4F}"/>
              </a:ext>
            </a:extLst>
          </p:cNvPr>
          <p:cNvSpPr txBox="1">
            <a:spLocks/>
          </p:cNvSpPr>
          <p:nvPr/>
        </p:nvSpPr>
        <p:spPr bwMode="auto">
          <a:xfrm>
            <a:off x="395288" y="345580"/>
            <a:ext cx="41767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dirty="0">
                <a:solidFill>
                  <a:srgbClr val="003865"/>
                </a:solidFill>
              </a:rPr>
              <a:t>Class quiz</a:t>
            </a:r>
          </a:p>
          <a:p>
            <a:r>
              <a:rPr lang="en-US" altLang="en-US" sz="1800" dirty="0">
                <a:solidFill>
                  <a:srgbClr val="003865"/>
                </a:solidFill>
              </a:rPr>
              <a:t>Read the questions and select the correct answers</a:t>
            </a:r>
            <a:endParaRPr lang="en-GB" altLang="en-US" sz="1800" dirty="0">
              <a:solidFill>
                <a:srgbClr val="003865"/>
              </a:solidFill>
            </a:endParaRPr>
          </a:p>
        </p:txBody>
      </p:sp>
      <p:sp>
        <p:nvSpPr>
          <p:cNvPr id="8" name="Title 1">
            <a:extLst>
              <a:ext uri="{FF2B5EF4-FFF2-40B4-BE49-F238E27FC236}">
                <a16:creationId xmlns:a16="http://schemas.microsoft.com/office/drawing/2014/main" id="{0F049518-663B-4DEE-AB47-984E58C7D761}"/>
              </a:ext>
            </a:extLst>
          </p:cNvPr>
          <p:cNvSpPr txBox="1">
            <a:spLocks/>
          </p:cNvSpPr>
          <p:nvPr/>
        </p:nvSpPr>
        <p:spPr bwMode="auto">
          <a:xfrm>
            <a:off x="553430" y="2146730"/>
            <a:ext cx="799269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marL="0" indent="0"/>
            <a:r>
              <a:rPr lang="en-GB" sz="1800" b="1" dirty="0">
                <a:solidFill>
                  <a:srgbClr val="003865"/>
                </a:solidFill>
              </a:rPr>
              <a:t>8. How many tickets were available for the 2016 Paralympic Games events?</a:t>
            </a:r>
          </a:p>
          <a:p>
            <a:pPr marL="0" indent="0"/>
            <a:r>
              <a:rPr lang="en-GB" sz="1800" dirty="0">
                <a:solidFill>
                  <a:srgbClr val="003865"/>
                </a:solidFill>
              </a:rPr>
              <a:t>   </a:t>
            </a:r>
          </a:p>
          <a:p>
            <a:pPr marL="0" indent="0" algn="ctr">
              <a:buNone/>
            </a:pPr>
            <a:r>
              <a:rPr lang="en-GB" sz="1800"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9. In what year were the Olympic Games were first held in London?</a:t>
            </a:r>
          </a:p>
          <a:p>
            <a:pPr marL="0" indent="0">
              <a:buNone/>
            </a:pPr>
            <a:r>
              <a:rPr lang="en-GB" sz="1800" dirty="0">
                <a:solidFill>
                  <a:srgbClr val="003865"/>
                </a:solidFill>
              </a:rPr>
              <a:t>		</a:t>
            </a:r>
          </a:p>
          <a:p>
            <a:pPr marL="0" indent="0" algn="ctr">
              <a:buNone/>
            </a:pPr>
            <a:r>
              <a:rPr lang="en-GB" sz="1800" b="1" dirty="0">
                <a:solidFill>
                  <a:srgbClr val="003865"/>
                </a:solidFill>
              </a:rPr>
              <a:t>				</a:t>
            </a:r>
          </a:p>
          <a:p>
            <a:pPr marL="0" indent="0">
              <a:buNone/>
            </a:pPr>
            <a:endParaRPr lang="en-GB" sz="1800" dirty="0">
              <a:solidFill>
                <a:srgbClr val="003865"/>
              </a:solidFill>
            </a:endParaRPr>
          </a:p>
          <a:p>
            <a:pPr marL="0" indent="0">
              <a:buNone/>
            </a:pPr>
            <a:r>
              <a:rPr lang="en-GB" sz="1800" b="1" dirty="0">
                <a:solidFill>
                  <a:srgbClr val="003865"/>
                </a:solidFill>
              </a:rPr>
              <a:t>10. How many volunteers were needed to support the 2012 Olympic and Paralympic Games?</a:t>
            </a:r>
          </a:p>
          <a:p>
            <a:pPr marL="0" indent="0">
              <a:buNone/>
            </a:pPr>
            <a:r>
              <a:rPr lang="en-GB" sz="1800" dirty="0">
                <a:solidFill>
                  <a:srgbClr val="003865"/>
                </a:solidFill>
              </a:rPr>
              <a:t>			</a:t>
            </a:r>
          </a:p>
          <a:p>
            <a:pPr marL="0" indent="0" algn="ctr">
              <a:buNone/>
            </a:pPr>
            <a:r>
              <a:rPr lang="en-GB" sz="1800" dirty="0">
                <a:solidFill>
                  <a:srgbClr val="003865"/>
                </a:solidFill>
              </a:rPr>
              <a:t>			</a:t>
            </a:r>
            <a:endParaRPr lang="en-GB" sz="1800" b="1" dirty="0">
              <a:solidFill>
                <a:srgbClr val="003865"/>
              </a:solidFill>
            </a:endParaRPr>
          </a:p>
          <a:p>
            <a:pPr marL="0" indent="0">
              <a:buNone/>
            </a:pPr>
            <a:r>
              <a:rPr lang="en-GB" sz="1800" dirty="0">
                <a:solidFill>
                  <a:srgbClr val="003865"/>
                </a:solidFill>
              </a:rPr>
              <a:t>			</a:t>
            </a:r>
          </a:p>
          <a:p>
            <a:pPr marL="0" indent="0" algn="ctr">
              <a:buNone/>
            </a:pPr>
            <a:r>
              <a:rPr lang="en-GB" sz="1800" dirty="0">
                <a:solidFill>
                  <a:srgbClr val="003865"/>
                </a:solidFill>
              </a:rPr>
              <a:t>				</a:t>
            </a:r>
          </a:p>
        </p:txBody>
      </p:sp>
      <p:sp>
        <p:nvSpPr>
          <p:cNvPr id="4" name="TextBox 3">
            <a:extLst>
              <a:ext uri="{FF2B5EF4-FFF2-40B4-BE49-F238E27FC236}">
                <a16:creationId xmlns:a16="http://schemas.microsoft.com/office/drawing/2014/main" id="{7BCC6CCE-7166-4143-901F-A1E118AEDE73}"/>
              </a:ext>
            </a:extLst>
          </p:cNvPr>
          <p:cNvSpPr txBox="1"/>
          <p:nvPr/>
        </p:nvSpPr>
        <p:spPr>
          <a:xfrm>
            <a:off x="1285803" y="2936841"/>
            <a:ext cx="1533531" cy="369332"/>
          </a:xfrm>
          <a:prstGeom prst="rect">
            <a:avLst/>
          </a:prstGeom>
          <a:noFill/>
        </p:spPr>
        <p:txBody>
          <a:bodyPr wrap="square" rtlCol="0">
            <a:spAutoFit/>
          </a:bodyPr>
          <a:lstStyle/>
          <a:p>
            <a:r>
              <a:rPr lang="en-GB" sz="1800" b="1" dirty="0">
                <a:solidFill>
                  <a:srgbClr val="003865"/>
                </a:solidFill>
              </a:rPr>
              <a:t>1.8 million </a:t>
            </a:r>
          </a:p>
        </p:txBody>
      </p:sp>
      <p:sp>
        <p:nvSpPr>
          <p:cNvPr id="5" name="TextBox 4">
            <a:extLst>
              <a:ext uri="{FF2B5EF4-FFF2-40B4-BE49-F238E27FC236}">
                <a16:creationId xmlns:a16="http://schemas.microsoft.com/office/drawing/2014/main" id="{3BEE313B-DF13-49AB-8377-1318CA4CA40A}"/>
              </a:ext>
            </a:extLst>
          </p:cNvPr>
          <p:cNvSpPr txBox="1"/>
          <p:nvPr/>
        </p:nvSpPr>
        <p:spPr>
          <a:xfrm>
            <a:off x="3930674" y="2936841"/>
            <a:ext cx="1385504" cy="369332"/>
          </a:xfrm>
          <a:prstGeom prst="rect">
            <a:avLst/>
          </a:prstGeom>
          <a:noFill/>
        </p:spPr>
        <p:txBody>
          <a:bodyPr wrap="square" rtlCol="0">
            <a:spAutoFit/>
          </a:bodyPr>
          <a:lstStyle/>
          <a:p>
            <a:r>
              <a:rPr lang="en-GB" sz="1800" b="1" dirty="0">
                <a:solidFill>
                  <a:srgbClr val="003865"/>
                </a:solidFill>
              </a:rPr>
              <a:t>2.5 million </a:t>
            </a:r>
          </a:p>
        </p:txBody>
      </p:sp>
      <p:sp>
        <p:nvSpPr>
          <p:cNvPr id="6" name="TextBox 5">
            <a:extLst>
              <a:ext uri="{FF2B5EF4-FFF2-40B4-BE49-F238E27FC236}">
                <a16:creationId xmlns:a16="http://schemas.microsoft.com/office/drawing/2014/main" id="{716DFD38-DD8A-4912-B687-3C1556A28D03}"/>
              </a:ext>
            </a:extLst>
          </p:cNvPr>
          <p:cNvSpPr txBox="1"/>
          <p:nvPr/>
        </p:nvSpPr>
        <p:spPr>
          <a:xfrm>
            <a:off x="6563488" y="2924231"/>
            <a:ext cx="1184541" cy="369332"/>
          </a:xfrm>
          <a:prstGeom prst="rect">
            <a:avLst/>
          </a:prstGeom>
          <a:noFill/>
        </p:spPr>
        <p:txBody>
          <a:bodyPr wrap="square" rtlCol="0">
            <a:spAutoFit/>
          </a:bodyPr>
          <a:lstStyle/>
          <a:p>
            <a:r>
              <a:rPr lang="en-GB" sz="1800" b="1" dirty="0">
                <a:solidFill>
                  <a:srgbClr val="003865"/>
                </a:solidFill>
              </a:rPr>
              <a:t>780,000</a:t>
            </a:r>
          </a:p>
        </p:txBody>
      </p:sp>
      <p:sp>
        <p:nvSpPr>
          <p:cNvPr id="7" name="TextBox 6">
            <a:extLst>
              <a:ext uri="{FF2B5EF4-FFF2-40B4-BE49-F238E27FC236}">
                <a16:creationId xmlns:a16="http://schemas.microsoft.com/office/drawing/2014/main" id="{9971D122-9792-4490-AECE-8BDCC135A822}"/>
              </a:ext>
            </a:extLst>
          </p:cNvPr>
          <p:cNvSpPr txBox="1"/>
          <p:nvPr/>
        </p:nvSpPr>
        <p:spPr>
          <a:xfrm>
            <a:off x="4163038" y="4082680"/>
            <a:ext cx="773473" cy="369332"/>
          </a:xfrm>
          <a:prstGeom prst="rect">
            <a:avLst/>
          </a:prstGeom>
          <a:noFill/>
        </p:spPr>
        <p:txBody>
          <a:bodyPr wrap="square" rtlCol="0">
            <a:spAutoFit/>
          </a:bodyPr>
          <a:lstStyle/>
          <a:p>
            <a:r>
              <a:rPr lang="en-GB" sz="1800" b="1" dirty="0">
                <a:solidFill>
                  <a:srgbClr val="003865"/>
                </a:solidFill>
              </a:rPr>
              <a:t>1908</a:t>
            </a:r>
          </a:p>
        </p:txBody>
      </p:sp>
      <p:sp>
        <p:nvSpPr>
          <p:cNvPr id="15" name="TextBox 14">
            <a:extLst>
              <a:ext uri="{FF2B5EF4-FFF2-40B4-BE49-F238E27FC236}">
                <a16:creationId xmlns:a16="http://schemas.microsoft.com/office/drawing/2014/main" id="{C0FE5E93-A5C1-416A-B1F2-70E44E27D86D}"/>
              </a:ext>
            </a:extLst>
          </p:cNvPr>
          <p:cNvSpPr txBox="1"/>
          <p:nvPr/>
        </p:nvSpPr>
        <p:spPr>
          <a:xfrm>
            <a:off x="1630906" y="4085722"/>
            <a:ext cx="716349" cy="369332"/>
          </a:xfrm>
          <a:prstGeom prst="rect">
            <a:avLst/>
          </a:prstGeom>
          <a:noFill/>
        </p:spPr>
        <p:txBody>
          <a:bodyPr wrap="square" rtlCol="0">
            <a:spAutoFit/>
          </a:bodyPr>
          <a:lstStyle/>
          <a:p>
            <a:r>
              <a:rPr lang="en-GB" sz="1800" b="1" dirty="0">
                <a:solidFill>
                  <a:srgbClr val="003865"/>
                </a:solidFill>
              </a:rPr>
              <a:t>2012</a:t>
            </a:r>
          </a:p>
        </p:txBody>
      </p:sp>
      <p:sp>
        <p:nvSpPr>
          <p:cNvPr id="16" name="TextBox 15">
            <a:extLst>
              <a:ext uri="{FF2B5EF4-FFF2-40B4-BE49-F238E27FC236}">
                <a16:creationId xmlns:a16="http://schemas.microsoft.com/office/drawing/2014/main" id="{919EA718-2DEB-4F30-943E-CF6C59274898}"/>
              </a:ext>
            </a:extLst>
          </p:cNvPr>
          <p:cNvSpPr txBox="1"/>
          <p:nvPr/>
        </p:nvSpPr>
        <p:spPr>
          <a:xfrm>
            <a:off x="6752292" y="4085722"/>
            <a:ext cx="700027" cy="369332"/>
          </a:xfrm>
          <a:prstGeom prst="rect">
            <a:avLst/>
          </a:prstGeom>
          <a:noFill/>
        </p:spPr>
        <p:txBody>
          <a:bodyPr wrap="square" rtlCol="0">
            <a:spAutoFit/>
          </a:bodyPr>
          <a:lstStyle/>
          <a:p>
            <a:r>
              <a:rPr lang="en-GB" sz="1800" b="1" dirty="0">
                <a:solidFill>
                  <a:srgbClr val="003865"/>
                </a:solidFill>
              </a:rPr>
              <a:t>1948</a:t>
            </a:r>
          </a:p>
        </p:txBody>
      </p:sp>
      <p:sp>
        <p:nvSpPr>
          <p:cNvPr id="17" name="TextBox 16">
            <a:extLst>
              <a:ext uri="{FF2B5EF4-FFF2-40B4-BE49-F238E27FC236}">
                <a16:creationId xmlns:a16="http://schemas.microsoft.com/office/drawing/2014/main" id="{148A52C6-0733-47FE-AEEB-003BB60881EE}"/>
              </a:ext>
            </a:extLst>
          </p:cNvPr>
          <p:cNvSpPr txBox="1"/>
          <p:nvPr/>
        </p:nvSpPr>
        <p:spPr>
          <a:xfrm>
            <a:off x="4160134" y="5508626"/>
            <a:ext cx="943215" cy="369332"/>
          </a:xfrm>
          <a:prstGeom prst="rect">
            <a:avLst/>
          </a:prstGeom>
          <a:noFill/>
        </p:spPr>
        <p:txBody>
          <a:bodyPr wrap="square" rtlCol="0">
            <a:spAutoFit/>
          </a:bodyPr>
          <a:lstStyle/>
          <a:p>
            <a:r>
              <a:rPr lang="en-GB" sz="1800" b="1" dirty="0">
                <a:solidFill>
                  <a:srgbClr val="003865"/>
                </a:solidFill>
              </a:rPr>
              <a:t>70,000</a:t>
            </a:r>
          </a:p>
        </p:txBody>
      </p:sp>
      <p:sp>
        <p:nvSpPr>
          <p:cNvPr id="18" name="TextBox 17">
            <a:extLst>
              <a:ext uri="{FF2B5EF4-FFF2-40B4-BE49-F238E27FC236}">
                <a16:creationId xmlns:a16="http://schemas.microsoft.com/office/drawing/2014/main" id="{C9526B7C-8159-4DB9-B11C-D13AF8B2D2CD}"/>
              </a:ext>
            </a:extLst>
          </p:cNvPr>
          <p:cNvSpPr txBox="1"/>
          <p:nvPr/>
        </p:nvSpPr>
        <p:spPr>
          <a:xfrm>
            <a:off x="1612874" y="5508626"/>
            <a:ext cx="1014910" cy="369332"/>
          </a:xfrm>
          <a:prstGeom prst="rect">
            <a:avLst/>
          </a:prstGeom>
          <a:noFill/>
        </p:spPr>
        <p:txBody>
          <a:bodyPr wrap="square" rtlCol="0">
            <a:spAutoFit/>
          </a:bodyPr>
          <a:lstStyle/>
          <a:p>
            <a:r>
              <a:rPr lang="en-GB" sz="1800" b="1" dirty="0">
                <a:solidFill>
                  <a:srgbClr val="003865"/>
                </a:solidFill>
              </a:rPr>
              <a:t>200,000</a:t>
            </a:r>
          </a:p>
        </p:txBody>
      </p:sp>
      <p:sp>
        <p:nvSpPr>
          <p:cNvPr id="19" name="TextBox 18">
            <a:extLst>
              <a:ext uri="{FF2B5EF4-FFF2-40B4-BE49-F238E27FC236}">
                <a16:creationId xmlns:a16="http://schemas.microsoft.com/office/drawing/2014/main" id="{4C8FA293-78EE-4A26-889A-A4337C507306}"/>
              </a:ext>
            </a:extLst>
          </p:cNvPr>
          <p:cNvSpPr txBox="1"/>
          <p:nvPr/>
        </p:nvSpPr>
        <p:spPr>
          <a:xfrm>
            <a:off x="6695419" y="5508626"/>
            <a:ext cx="920677" cy="369332"/>
          </a:xfrm>
          <a:prstGeom prst="rect">
            <a:avLst/>
          </a:prstGeom>
          <a:noFill/>
        </p:spPr>
        <p:txBody>
          <a:bodyPr wrap="square" rtlCol="0">
            <a:spAutoFit/>
          </a:bodyPr>
          <a:lstStyle/>
          <a:p>
            <a:r>
              <a:rPr lang="en-GB" sz="1800" b="1" dirty="0">
                <a:solidFill>
                  <a:srgbClr val="003865"/>
                </a:solidFill>
              </a:rPr>
              <a:t>90,000</a:t>
            </a:r>
          </a:p>
        </p:txBody>
      </p:sp>
    </p:spTree>
    <p:extLst>
      <p:ext uri="{BB962C8B-B14F-4D97-AF65-F5344CB8AC3E}">
        <p14:creationId xmlns:p14="http://schemas.microsoft.com/office/powerpoint/2010/main" val="412793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77932C"/>
                                      </p:to>
                                    </p:animClr>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3" presetClass="emph" presetSubtype="2" fill="hold" grpId="0" nodeType="clickEffect">
                                  <p:stCondLst>
                                    <p:cond delay="0"/>
                                  </p:stCondLst>
                                  <p:childTnLst>
                                    <p:animClr clrSpc="rgb" dir="cw">
                                      <p:cBhvr override="childStyle">
                                        <p:cTn id="11" dur="2000" fill="hold"/>
                                        <p:tgtEl>
                                          <p:spTgt spid="5"/>
                                        </p:tgtEl>
                                        <p:attrNameLst>
                                          <p:attrName>style.color</p:attrName>
                                        </p:attrNameLst>
                                      </p:cBhvr>
                                      <p:to>
                                        <a:srgbClr val="C4000A"/>
                                      </p:to>
                                    </p:animClr>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2000" fill="hold"/>
                                        <p:tgtEl>
                                          <p:spTgt spid="6">
                                            <p:txEl>
                                              <p:pRg st="0" end="0"/>
                                            </p:txEl>
                                          </p:spTgt>
                                        </p:tgtEl>
                                        <p:attrNameLst>
                                          <p:attrName>style.color</p:attrName>
                                        </p:attrNameLst>
                                      </p:cBhvr>
                                      <p:to>
                                        <a:srgbClr val="C4000A"/>
                                      </p:to>
                                    </p:animClr>
                                  </p:childTnLst>
                                </p:cTn>
                              </p:par>
                            </p:childTnLst>
                          </p:cTn>
                        </p:par>
                      </p:childTnLst>
                    </p:cTn>
                  </p:par>
                </p:childTnLst>
              </p:cTn>
              <p:nextCondLst>
                <p:cond evt="onClick" delay="0">
                  <p:tgtEl>
                    <p:spTgt spid="6"/>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3" presetClass="emph" presetSubtype="2" fill="hold" nodeType="clickEffect">
                                  <p:stCondLst>
                                    <p:cond delay="0"/>
                                  </p:stCondLst>
                                  <p:childTnLst>
                                    <p:animClr clrSpc="rgb" dir="cw">
                                      <p:cBhvr override="childStyle">
                                        <p:cTn id="21" dur="2000" fill="hold"/>
                                        <p:tgtEl>
                                          <p:spTgt spid="7">
                                            <p:txEl>
                                              <p:pRg st="0" end="0"/>
                                            </p:txEl>
                                          </p:spTgt>
                                        </p:tgtEl>
                                        <p:attrNameLst>
                                          <p:attrName>style.color</p:attrName>
                                        </p:attrNameLst>
                                      </p:cBhvr>
                                      <p:to>
                                        <a:srgbClr val="77932C"/>
                                      </p:to>
                                    </p:animClr>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15"/>
                                        </p:tgtEl>
                                        <p:attrNameLst>
                                          <p:attrName>style.color</p:attrName>
                                        </p:attrNameLst>
                                      </p:cBhvr>
                                      <p:to>
                                        <a:srgbClr val="C4000A"/>
                                      </p:to>
                                    </p:animClr>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p:stCondLst>
                        <p:cond delay="0"/>
                      </p:stCondLst>
                      <p:childTnLst>
                        <p:par>
                          <p:cTn id="29" fill="hold">
                            <p:stCondLst>
                              <p:cond delay="0"/>
                            </p:stCondLst>
                            <p:childTnLst>
                              <p:par>
                                <p:cTn id="30" presetID="3" presetClass="emph" presetSubtype="2" fill="hold" nodeType="clickEffect">
                                  <p:stCondLst>
                                    <p:cond delay="0"/>
                                  </p:stCondLst>
                                  <p:childTnLst>
                                    <p:animClr clrSpc="rgb" dir="cw">
                                      <p:cBhvr override="childStyle">
                                        <p:cTn id="31" dur="2000" fill="hold"/>
                                        <p:tgtEl>
                                          <p:spTgt spid="16">
                                            <p:txEl>
                                              <p:pRg st="0" end="0"/>
                                            </p:txEl>
                                          </p:spTgt>
                                        </p:tgtEl>
                                        <p:attrNameLst>
                                          <p:attrName>style.color</p:attrName>
                                        </p:attrNameLst>
                                      </p:cBhvr>
                                      <p:to>
                                        <a:srgbClr val="C4000A"/>
                                      </p:to>
                                    </p:animClr>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3" presetClass="emph" presetSubtype="2" fill="hold" nodeType="clickEffect">
                                  <p:stCondLst>
                                    <p:cond delay="0"/>
                                  </p:stCondLst>
                                  <p:childTnLst>
                                    <p:animClr clrSpc="rgb" dir="cw">
                                      <p:cBhvr override="childStyle">
                                        <p:cTn id="36" dur="2000" fill="hold"/>
                                        <p:tgtEl>
                                          <p:spTgt spid="17">
                                            <p:txEl>
                                              <p:pRg st="0" end="0"/>
                                            </p:txEl>
                                          </p:spTgt>
                                        </p:tgtEl>
                                        <p:attrNameLst>
                                          <p:attrName>style.color</p:attrName>
                                        </p:attrNameLst>
                                      </p:cBhvr>
                                      <p:to>
                                        <a:srgbClr val="77932C"/>
                                      </p:to>
                                    </p:animClr>
                                  </p:childTnLst>
                                </p:cTn>
                              </p:par>
                            </p:childTnLst>
                          </p:cTn>
                        </p:par>
                      </p:childTnLst>
                    </p:cTn>
                  </p:par>
                </p:childTnLst>
              </p:cTn>
              <p:nextCondLst>
                <p:cond evt="onClick" delay="0">
                  <p:tgtEl>
                    <p:spTgt spid="17"/>
                  </p:tgtEl>
                </p:cond>
              </p:nextCondLst>
            </p:seq>
            <p:seq concurrent="1" nextAc="seek">
              <p:cTn id="37" restart="whenNotActive" fill="hold" evtFilter="cancelBubble" nodeType="interactiveSeq">
                <p:stCondLst>
                  <p:cond evt="onClick" delay="0">
                    <p:tgtEl>
                      <p:spTgt spid="18"/>
                    </p:tgtEl>
                  </p:cond>
                </p:stCondLst>
                <p:endSync evt="end" delay="0">
                  <p:rtn val="all"/>
                </p:endSync>
                <p:childTnLst>
                  <p:par>
                    <p:cTn id="38" fill="hold">
                      <p:stCondLst>
                        <p:cond delay="0"/>
                      </p:stCondLst>
                      <p:childTnLst>
                        <p:par>
                          <p:cTn id="39" fill="hold">
                            <p:stCondLst>
                              <p:cond delay="0"/>
                            </p:stCondLst>
                            <p:childTnLst>
                              <p:par>
                                <p:cTn id="40" presetID="3" presetClass="emph" presetSubtype="2" fill="hold" grpId="0" nodeType="clickEffect">
                                  <p:stCondLst>
                                    <p:cond delay="0"/>
                                  </p:stCondLst>
                                  <p:childTnLst>
                                    <p:animClr clrSpc="rgb" dir="cw">
                                      <p:cBhvr override="childStyle">
                                        <p:cTn id="41" dur="2000" fill="hold"/>
                                        <p:tgtEl>
                                          <p:spTgt spid="18"/>
                                        </p:tgtEl>
                                        <p:attrNameLst>
                                          <p:attrName>style.color</p:attrName>
                                        </p:attrNameLst>
                                      </p:cBhvr>
                                      <p:to>
                                        <a:srgbClr val="C4000A"/>
                                      </p:to>
                                    </p:animClr>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9"/>
                                        </p:tgtEl>
                                        <p:attrNameLst>
                                          <p:attrName>style.color</p:attrName>
                                        </p:attrNameLst>
                                      </p:cBhvr>
                                      <p:to>
                                        <a:srgbClr val="C4000A"/>
                                      </p:to>
                                    </p:animClr>
                                  </p:childTnLst>
                                </p:cTn>
                              </p:par>
                            </p:childTnLst>
                          </p:cTn>
                        </p:par>
                      </p:childTnLst>
                    </p:cTn>
                  </p:par>
                </p:childTnLst>
              </p:cTn>
              <p:nextCondLst>
                <p:cond evt="onClick" delay="0">
                  <p:tgtEl>
                    <p:spTgt spid="19"/>
                  </p:tgtEl>
                </p:cond>
              </p:nextCondLst>
            </p:seq>
          </p:childTnLst>
        </p:cTn>
      </p:par>
    </p:tnLst>
    <p:bldLst>
      <p:bldP spid="5" grpId="0"/>
      <p:bldP spid="15"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6" descr="1395938613Opening Ceremony copy.jpg">
            <a:extLst>
              <a:ext uri="{FF2B5EF4-FFF2-40B4-BE49-F238E27FC236}">
                <a16:creationId xmlns:a16="http://schemas.microsoft.com/office/drawing/2014/main" id="{D7A38B2C-65C4-4A92-B64A-7D1F87551DEF}"/>
              </a:ext>
            </a:extLst>
          </p:cNvPr>
          <p:cNvPicPr>
            <a:picLocks noChangeAspect="1"/>
          </p:cNvPicPr>
          <p:nvPr/>
        </p:nvPicPr>
        <p:blipFill>
          <a:blip r:embed="rId3">
            <a:extLst>
              <a:ext uri="{28A0092B-C50C-407E-A947-70E740481C1C}">
                <a14:useLocalDpi xmlns:a14="http://schemas.microsoft.com/office/drawing/2010/main" val="0"/>
              </a:ext>
            </a:extLst>
          </a:blip>
          <a:srcRect l="21664" t="201" r="22363" b="264"/>
          <a:stretch>
            <a:fillRect/>
          </a:stretch>
        </p:blipFill>
        <p:spPr bwMode="auto">
          <a:xfrm>
            <a:off x="0" y="625475"/>
            <a:ext cx="9144000"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395536" y="745440"/>
            <a:ext cx="36718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000" b="1" dirty="0">
                <a:solidFill>
                  <a:srgbClr val="003865"/>
                </a:solidFill>
              </a:rPr>
              <a:t>What was your score?</a:t>
            </a:r>
          </a:p>
        </p:txBody>
      </p:sp>
      <p:sp>
        <p:nvSpPr>
          <p:cNvPr id="2" name="Action Button: Blank 1">
            <a:hlinkClick r:id="" action="ppaction://hlinkshowjump?jump=nextslide" highlightClick="1"/>
            <a:extLst>
              <a:ext uri="{FF2B5EF4-FFF2-40B4-BE49-F238E27FC236}">
                <a16:creationId xmlns:a16="http://schemas.microsoft.com/office/drawing/2014/main" id="{2F0D40ED-8D9E-416C-B978-B34781942173}"/>
              </a:ext>
            </a:extLst>
          </p:cNvPr>
          <p:cNvSpPr/>
          <p:nvPr/>
        </p:nvSpPr>
        <p:spPr>
          <a:xfrm>
            <a:off x="359633" y="2129567"/>
            <a:ext cx="1181797"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1 to 7</a:t>
            </a:r>
          </a:p>
        </p:txBody>
      </p:sp>
      <p:sp>
        <p:nvSpPr>
          <p:cNvPr id="9" name="Action Button: Blank 8">
            <a:hlinkClick r:id="rId6" action="ppaction://hlinksldjump" highlightClick="1"/>
            <a:extLst>
              <a:ext uri="{FF2B5EF4-FFF2-40B4-BE49-F238E27FC236}">
                <a16:creationId xmlns:a16="http://schemas.microsoft.com/office/drawing/2014/main" id="{1D51A3F8-1B39-4D19-8A6F-A09398D2002B}"/>
              </a:ext>
            </a:extLst>
          </p:cNvPr>
          <p:cNvSpPr/>
          <p:nvPr/>
        </p:nvSpPr>
        <p:spPr>
          <a:xfrm>
            <a:off x="395535" y="3188595"/>
            <a:ext cx="1469829"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7 to 14</a:t>
            </a:r>
          </a:p>
        </p:txBody>
      </p:sp>
      <p:sp>
        <p:nvSpPr>
          <p:cNvPr id="10" name="Action Button: Blank 9">
            <a:hlinkClick r:id="" action="ppaction://hlinkshowjump?jump=lastslide" highlightClick="1"/>
            <a:extLst>
              <a:ext uri="{FF2B5EF4-FFF2-40B4-BE49-F238E27FC236}">
                <a16:creationId xmlns:a16="http://schemas.microsoft.com/office/drawing/2014/main" id="{C61DD909-EF5E-4CD9-88F0-D683A4E93595}"/>
              </a:ext>
            </a:extLst>
          </p:cNvPr>
          <p:cNvSpPr/>
          <p:nvPr/>
        </p:nvSpPr>
        <p:spPr>
          <a:xfrm>
            <a:off x="143151" y="4212776"/>
            <a:ext cx="1860252" cy="787519"/>
          </a:xfrm>
          <a:prstGeom prst="actionButtonBlank">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003865"/>
                </a:solidFill>
                <a:latin typeface="Arial" panose="020B0604020202020204" pitchFamily="34" charset="0"/>
                <a:cs typeface="Arial" panose="020B0604020202020204" pitchFamily="34" charset="0"/>
              </a:rPr>
              <a:t>15 to 19</a:t>
            </a:r>
          </a:p>
        </p:txBody>
      </p:sp>
    </p:spTree>
    <p:extLst>
      <p:ext uri="{BB962C8B-B14F-4D97-AF65-F5344CB8AC3E}">
        <p14:creationId xmlns:p14="http://schemas.microsoft.com/office/powerpoint/2010/main" val="69227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Placeholder 8">
            <a:extLst>
              <a:ext uri="{FF2B5EF4-FFF2-40B4-BE49-F238E27FC236}">
                <a16:creationId xmlns:a16="http://schemas.microsoft.com/office/drawing/2014/main" id="{BCD71F21-04ED-4842-9255-8D434D224E2B}"/>
              </a:ext>
            </a:extLst>
          </p:cNvPr>
          <p:cNvPicPr>
            <a:picLocks noChangeAspect="1"/>
          </p:cNvPicPr>
          <p:nvPr/>
        </p:nvPicPr>
        <p:blipFill rotWithShape="1">
          <a:blip r:embed="rId3">
            <a:extLst>
              <a:ext uri="{28A0092B-C50C-407E-A947-70E740481C1C}">
                <a14:useLocalDpi xmlns:a14="http://schemas.microsoft.com/office/drawing/2010/main" val="0"/>
              </a:ext>
            </a:extLst>
          </a:blip>
          <a:srcRect l="22963" r="27739"/>
          <a:stretch/>
        </p:blipFill>
        <p:spPr>
          <a:xfrm>
            <a:off x="4031432" y="45010"/>
            <a:ext cx="5112568" cy="6812990"/>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359545" y="1211560"/>
            <a:ext cx="3671887"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bronze medal goes to…</a:t>
            </a:r>
          </a:p>
          <a:p>
            <a:endParaRPr lang="en-GB" altLang="en-US" sz="2000" dirty="0">
              <a:solidFill>
                <a:srgbClr val="003865"/>
              </a:solidFill>
            </a:endParaRPr>
          </a:p>
          <a:p>
            <a:r>
              <a:rPr lang="en-GB" altLang="en-US" sz="2000" dirty="0">
                <a:solidFill>
                  <a:srgbClr val="003865"/>
                </a:solidFill>
              </a:rPr>
              <a:t>You’re off to a great start and learning more about the Olympic and Paralympic Games. Can you do even better next time?</a:t>
            </a:r>
          </a:p>
          <a:p>
            <a:endParaRPr lang="en-GB" altLang="en-US" sz="2000" dirty="0">
              <a:solidFill>
                <a:srgbClr val="003865"/>
              </a:solidFill>
            </a:endParaRPr>
          </a:p>
          <a:p>
            <a:endParaRPr lang="en-US" altLang="en-US" sz="3000" b="1" dirty="0">
              <a:solidFill>
                <a:srgbClr val="003865"/>
              </a:solidFill>
            </a:endParaRPr>
          </a:p>
          <a:p>
            <a:endParaRPr lang="en-US" altLang="en-US" sz="3000" b="1" dirty="0">
              <a:solidFill>
                <a:srgbClr val="003865"/>
              </a:solidFill>
            </a:endParaRPr>
          </a:p>
          <a:p>
            <a:endParaRPr lang="en-US" altLang="en-US" sz="3000" b="1" dirty="0">
              <a:solidFill>
                <a:srgbClr val="003865"/>
              </a:solidFill>
            </a:endParaRPr>
          </a:p>
          <a:p>
            <a:endParaRPr lang="en-US" altLang="en-US" sz="1400" b="1" dirty="0">
              <a:solidFill>
                <a:srgbClr val="003865"/>
              </a:solidFill>
            </a:endParaRPr>
          </a:p>
          <a:p>
            <a:r>
              <a:rPr lang="en-GB" sz="1400" b="1" dirty="0">
                <a:solidFill>
                  <a:srgbClr val="003865"/>
                </a:solidFill>
              </a:rPr>
              <a:t>Tom Daley and Daniel </a:t>
            </a:r>
            <a:r>
              <a:rPr lang="en-GB" sz="1400" b="1" dirty="0" err="1">
                <a:solidFill>
                  <a:srgbClr val="003865"/>
                </a:solidFill>
              </a:rPr>
              <a:t>Goodfellow</a:t>
            </a:r>
            <a:r>
              <a:rPr lang="en-GB" sz="1400" b="1" dirty="0">
                <a:solidFill>
                  <a:srgbClr val="003865"/>
                </a:solidFill>
              </a:rPr>
              <a:t> win bronze at Rio 2016.</a:t>
            </a:r>
          </a:p>
          <a:p>
            <a:endParaRPr lang="en-US" altLang="en-US" sz="3000" b="1" dirty="0">
              <a:solidFill>
                <a:srgbClr val="003865"/>
              </a:solidFill>
            </a:endParaRPr>
          </a:p>
        </p:txBody>
      </p:sp>
    </p:spTree>
    <p:extLst>
      <p:ext uri="{BB962C8B-B14F-4D97-AF65-F5344CB8AC3E}">
        <p14:creationId xmlns:p14="http://schemas.microsoft.com/office/powerpoint/2010/main" val="251871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12" name="Picture Placeholder 32">
            <a:extLst>
              <a:ext uri="{FF2B5EF4-FFF2-40B4-BE49-F238E27FC236}">
                <a16:creationId xmlns:a16="http://schemas.microsoft.com/office/drawing/2014/main" id="{8CDBF74D-0A0C-40C6-BDCF-C6091B16F988}"/>
              </a:ext>
            </a:extLst>
          </p:cNvPr>
          <p:cNvPicPr>
            <a:picLocks noChangeAspect="1"/>
          </p:cNvPicPr>
          <p:nvPr/>
        </p:nvPicPr>
        <p:blipFill rotWithShape="1">
          <a:blip r:embed="rId3">
            <a:extLst>
              <a:ext uri="{28A0092B-C50C-407E-A947-70E740481C1C}">
                <a14:useLocalDpi xmlns:a14="http://schemas.microsoft.com/office/drawing/2010/main" val="0"/>
              </a:ext>
            </a:extLst>
          </a:blip>
          <a:srcRect l="-4345" t="6684" r="-1356" b="4688"/>
          <a:stretch/>
        </p:blipFill>
        <p:spPr>
          <a:xfrm>
            <a:off x="3919858" y="696381"/>
            <a:ext cx="5315549" cy="6161619"/>
          </a:xfrm>
          <a:prstGeom prst="rect">
            <a:avLst/>
          </a:prstGeom>
        </p:spPr>
      </p:pic>
      <p:grpSp>
        <p:nvGrpSpPr>
          <p:cNvPr id="16386" name="Group 1">
            <a:extLst>
              <a:ext uri="{FF2B5EF4-FFF2-40B4-BE49-F238E27FC236}">
                <a16:creationId xmlns:a16="http://schemas.microsoft.com/office/drawing/2014/main" id="{8F601C71-894A-48A2-9B57-7B82BC7EED0E}"/>
              </a:ext>
            </a:extLst>
          </p:cNvPr>
          <p:cNvGrpSpPr>
            <a:grpSpLocks/>
          </p:cNvGrpSpPr>
          <p:nvPr/>
        </p:nvGrpSpPr>
        <p:grpSpPr bwMode="auto">
          <a:xfrm>
            <a:off x="-11113" y="-26988"/>
            <a:ext cx="9155113" cy="6916738"/>
            <a:chOff x="-10950" y="-27384"/>
            <a:chExt cx="9154946" cy="6917692"/>
          </a:xfrm>
        </p:grpSpPr>
        <p:sp>
          <p:nvSpPr>
            <p:cNvPr id="11" name="Rectangle 10">
              <a:extLst>
                <a:ext uri="{FF2B5EF4-FFF2-40B4-BE49-F238E27FC236}">
                  <a16:creationId xmlns:a16="http://schemas.microsoft.com/office/drawing/2014/main" id="{BB4B79C7-393C-4C56-B827-231CABD0111C}"/>
                </a:ext>
              </a:extLst>
            </p:cNvPr>
            <p:cNvSpPr/>
            <p:nvPr/>
          </p:nvSpPr>
          <p:spPr bwMode="auto">
            <a:xfrm>
              <a:off x="-10950" y="-11507"/>
              <a:ext cx="6538794" cy="6901815"/>
            </a:xfrm>
            <a:custGeom>
              <a:avLst/>
              <a:gdLst>
                <a:gd name="connsiteX0" fmla="*/ 0 w 9144000"/>
                <a:gd name="connsiteY0" fmla="*/ 0 h 1196975"/>
                <a:gd name="connsiteX1" fmla="*/ 9144000 w 9144000"/>
                <a:gd name="connsiteY1" fmla="*/ 0 h 1196975"/>
                <a:gd name="connsiteX2" fmla="*/ 9144000 w 9144000"/>
                <a:gd name="connsiteY2" fmla="*/ 1196975 h 1196975"/>
                <a:gd name="connsiteX3" fmla="*/ 0 w 9144000"/>
                <a:gd name="connsiteY3" fmla="*/ 1196975 h 1196975"/>
                <a:gd name="connsiteX4" fmla="*/ 0 w 9144000"/>
                <a:gd name="connsiteY4" fmla="*/ 0 h 1196975"/>
                <a:gd name="connsiteX0" fmla="*/ 0 w 9144000"/>
                <a:gd name="connsiteY0" fmla="*/ 0 h 1875796"/>
                <a:gd name="connsiteX1" fmla="*/ 9144000 w 9144000"/>
                <a:gd name="connsiteY1" fmla="*/ 0 h 1875796"/>
                <a:gd name="connsiteX2" fmla="*/ 9144000 w 9144000"/>
                <a:gd name="connsiteY2" fmla="*/ 1196975 h 1875796"/>
                <a:gd name="connsiteX3" fmla="*/ 0 w 9144000"/>
                <a:gd name="connsiteY3" fmla="*/ 1875796 h 1875796"/>
                <a:gd name="connsiteX4" fmla="*/ 0 w 9144000"/>
                <a:gd name="connsiteY4" fmla="*/ 0 h 1875796"/>
                <a:gd name="connsiteX0" fmla="*/ 0 w 9144000"/>
                <a:gd name="connsiteY0" fmla="*/ 10948 h 1886744"/>
                <a:gd name="connsiteX1" fmla="*/ 2805328 w 9144000"/>
                <a:gd name="connsiteY1" fmla="*/ 0 h 1886744"/>
                <a:gd name="connsiteX2" fmla="*/ 9144000 w 9144000"/>
                <a:gd name="connsiteY2" fmla="*/ 1207923 h 1886744"/>
                <a:gd name="connsiteX3" fmla="*/ 0 w 9144000"/>
                <a:gd name="connsiteY3" fmla="*/ 1886744 h 1886744"/>
                <a:gd name="connsiteX4" fmla="*/ 0 w 9144000"/>
                <a:gd name="connsiteY4" fmla="*/ 10948 h 1886744"/>
                <a:gd name="connsiteX0" fmla="*/ 0 w 8804624"/>
                <a:gd name="connsiteY0" fmla="*/ 10948 h 1886744"/>
                <a:gd name="connsiteX1" fmla="*/ 2805328 w 8804624"/>
                <a:gd name="connsiteY1" fmla="*/ 0 h 1886744"/>
                <a:gd name="connsiteX2" fmla="*/ 8804624 w 8804624"/>
                <a:gd name="connsiteY2" fmla="*/ 1251718 h 1886744"/>
                <a:gd name="connsiteX3" fmla="*/ 0 w 8804624"/>
                <a:gd name="connsiteY3" fmla="*/ 1886744 h 1886744"/>
                <a:gd name="connsiteX4" fmla="*/ 0 w 8804624"/>
                <a:gd name="connsiteY4" fmla="*/ 10948 h 1886744"/>
                <a:gd name="connsiteX0" fmla="*/ 0 w 8782728"/>
                <a:gd name="connsiteY0" fmla="*/ 10948 h 1886744"/>
                <a:gd name="connsiteX1" fmla="*/ 2805328 w 8782728"/>
                <a:gd name="connsiteY1" fmla="*/ 0 h 1886744"/>
                <a:gd name="connsiteX2" fmla="*/ 8782728 w 8782728"/>
                <a:gd name="connsiteY2" fmla="*/ 1240769 h 1886744"/>
                <a:gd name="connsiteX3" fmla="*/ 0 w 8782728"/>
                <a:gd name="connsiteY3" fmla="*/ 1886744 h 1886744"/>
                <a:gd name="connsiteX4" fmla="*/ 0 w 8782728"/>
                <a:gd name="connsiteY4" fmla="*/ 10948 h 1886744"/>
                <a:gd name="connsiteX0" fmla="*/ 0 w 9089262"/>
                <a:gd name="connsiteY0" fmla="*/ 10948 h 1886744"/>
                <a:gd name="connsiteX1" fmla="*/ 2805328 w 9089262"/>
                <a:gd name="connsiteY1" fmla="*/ 0 h 1886744"/>
                <a:gd name="connsiteX2" fmla="*/ 9089262 w 9089262"/>
                <a:gd name="connsiteY2" fmla="*/ 1218872 h 1886744"/>
                <a:gd name="connsiteX3" fmla="*/ 0 w 9089262"/>
                <a:gd name="connsiteY3" fmla="*/ 1886744 h 1886744"/>
                <a:gd name="connsiteX4" fmla="*/ 0 w 9089262"/>
                <a:gd name="connsiteY4" fmla="*/ 10948 h 1886744"/>
                <a:gd name="connsiteX0" fmla="*/ 0 w 9187791"/>
                <a:gd name="connsiteY0" fmla="*/ 10948 h 1886744"/>
                <a:gd name="connsiteX1" fmla="*/ 2805328 w 9187791"/>
                <a:gd name="connsiteY1" fmla="*/ 0 h 1886744"/>
                <a:gd name="connsiteX2" fmla="*/ 9187791 w 9187791"/>
                <a:gd name="connsiteY2" fmla="*/ 1240769 h 1886744"/>
                <a:gd name="connsiteX3" fmla="*/ 0 w 9187791"/>
                <a:gd name="connsiteY3" fmla="*/ 1886744 h 1886744"/>
                <a:gd name="connsiteX4" fmla="*/ 0 w 9187791"/>
                <a:gd name="connsiteY4" fmla="*/ 10948 h 1886744"/>
                <a:gd name="connsiteX0" fmla="*/ 0 w 9100210"/>
                <a:gd name="connsiteY0" fmla="*/ 10948 h 1886744"/>
                <a:gd name="connsiteX1" fmla="*/ 2805328 w 9100210"/>
                <a:gd name="connsiteY1" fmla="*/ 0 h 1886744"/>
                <a:gd name="connsiteX2" fmla="*/ 9100210 w 9100210"/>
                <a:gd name="connsiteY2" fmla="*/ 1229820 h 1886744"/>
                <a:gd name="connsiteX3" fmla="*/ 0 w 9100210"/>
                <a:gd name="connsiteY3" fmla="*/ 1886744 h 1886744"/>
                <a:gd name="connsiteX4" fmla="*/ 0 w 9100210"/>
                <a:gd name="connsiteY4" fmla="*/ 10948 h 1886744"/>
                <a:gd name="connsiteX0" fmla="*/ 0 w 9100210"/>
                <a:gd name="connsiteY0" fmla="*/ 10948 h 6879357"/>
                <a:gd name="connsiteX1" fmla="*/ 2805328 w 9100210"/>
                <a:gd name="connsiteY1" fmla="*/ 0 h 6879357"/>
                <a:gd name="connsiteX2" fmla="*/ 9100210 w 9100210"/>
                <a:gd name="connsiteY2" fmla="*/ 1229820 h 6879357"/>
                <a:gd name="connsiteX3" fmla="*/ 10947 w 9100210"/>
                <a:gd name="connsiteY3" fmla="*/ 6879357 h 6879357"/>
                <a:gd name="connsiteX4" fmla="*/ 0 w 9100210"/>
                <a:gd name="connsiteY4" fmla="*/ 10948 h 6879357"/>
                <a:gd name="connsiteX0" fmla="*/ 10949 w 9111159"/>
                <a:gd name="connsiteY0" fmla="*/ 10948 h 6901254"/>
                <a:gd name="connsiteX1" fmla="*/ 2816277 w 9111159"/>
                <a:gd name="connsiteY1" fmla="*/ 0 h 6901254"/>
                <a:gd name="connsiteX2" fmla="*/ 9111159 w 9111159"/>
                <a:gd name="connsiteY2" fmla="*/ 1229820 h 6901254"/>
                <a:gd name="connsiteX3" fmla="*/ 0 w 9111159"/>
                <a:gd name="connsiteY3" fmla="*/ 6901254 h 6901254"/>
                <a:gd name="connsiteX4" fmla="*/ 10949 w 9111159"/>
                <a:gd name="connsiteY4" fmla="*/ 10948 h 6901254"/>
                <a:gd name="connsiteX0" fmla="*/ 10949 w 8837468"/>
                <a:gd name="connsiteY0" fmla="*/ 10948 h 6901254"/>
                <a:gd name="connsiteX1" fmla="*/ 2816277 w 8837468"/>
                <a:gd name="connsiteY1" fmla="*/ 0 h 6901254"/>
                <a:gd name="connsiteX2" fmla="*/ 8837468 w 8837468"/>
                <a:gd name="connsiteY2" fmla="*/ 1218871 h 6901254"/>
                <a:gd name="connsiteX3" fmla="*/ 0 w 8837468"/>
                <a:gd name="connsiteY3" fmla="*/ 6901254 h 6901254"/>
                <a:gd name="connsiteX4" fmla="*/ 10949 w 8837468"/>
                <a:gd name="connsiteY4" fmla="*/ 10948 h 6901254"/>
                <a:gd name="connsiteX0" fmla="*/ 10949 w 6538468"/>
                <a:gd name="connsiteY0" fmla="*/ 10948 h 6901254"/>
                <a:gd name="connsiteX1" fmla="*/ 2816277 w 6538468"/>
                <a:gd name="connsiteY1" fmla="*/ 0 h 6901254"/>
                <a:gd name="connsiteX2" fmla="*/ 6538468 w 6538468"/>
                <a:gd name="connsiteY2" fmla="*/ 759025 h 6901254"/>
                <a:gd name="connsiteX3" fmla="*/ 0 w 6538468"/>
                <a:gd name="connsiteY3" fmla="*/ 6901254 h 6901254"/>
                <a:gd name="connsiteX4" fmla="*/ 10949 w 6538468"/>
                <a:gd name="connsiteY4" fmla="*/ 10948 h 69012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8468" h="6901254">
                  <a:moveTo>
                    <a:pt x="10949" y="10948"/>
                  </a:moveTo>
                  <a:lnTo>
                    <a:pt x="2816277" y="0"/>
                  </a:lnTo>
                  <a:lnTo>
                    <a:pt x="6538468" y="759025"/>
                  </a:lnTo>
                  <a:lnTo>
                    <a:pt x="0" y="6901254"/>
                  </a:lnTo>
                  <a:cubicBezTo>
                    <a:pt x="3650" y="4604485"/>
                    <a:pt x="7299" y="2307717"/>
                    <a:pt x="10949" y="10948"/>
                  </a:cubicBezTo>
                  <a:close/>
                </a:path>
              </a:pathLst>
            </a:cu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389" name="Picture 8" descr="header-background.png">
              <a:extLst>
                <a:ext uri="{FF2B5EF4-FFF2-40B4-BE49-F238E27FC236}">
                  <a16:creationId xmlns:a16="http://schemas.microsoft.com/office/drawing/2014/main" id="{2F6ADD27-2A80-4942-AC4D-6D4002B27FC8}"/>
                </a:ext>
              </a:extLst>
            </p:cNvPr>
            <p:cNvPicPr>
              <a:picLocks noChangeAspect="1"/>
            </p:cNvPicPr>
            <p:nvPr/>
          </p:nvPicPr>
          <p:blipFill>
            <a:blip r:embed="rId4">
              <a:extLst>
                <a:ext uri="{28A0092B-C50C-407E-A947-70E740481C1C}">
                  <a14:useLocalDpi xmlns:a14="http://schemas.microsoft.com/office/drawing/2010/main" val="0"/>
                </a:ext>
              </a:extLst>
            </a:blip>
            <a:srcRect l="19142" t="-1166" r="-198" b="1166"/>
            <a:stretch>
              <a:fillRect/>
            </a:stretch>
          </p:blipFill>
          <p:spPr bwMode="auto">
            <a:xfrm flipH="1">
              <a:off x="2696608" y="-27384"/>
              <a:ext cx="644738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MAIN_Logo_Get_Set.png">
              <a:extLst>
                <a:ext uri="{FF2B5EF4-FFF2-40B4-BE49-F238E27FC236}">
                  <a16:creationId xmlns:a16="http://schemas.microsoft.com/office/drawing/2014/main" id="{B22B97EB-33AB-49B0-9039-23211B7DB4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624"/>
              <a:ext cx="1728192" cy="1054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7" name="Title 1">
            <a:extLst>
              <a:ext uri="{FF2B5EF4-FFF2-40B4-BE49-F238E27FC236}">
                <a16:creationId xmlns:a16="http://schemas.microsoft.com/office/drawing/2014/main" id="{C36B94AC-3216-40C6-808D-DF869A912AB4}"/>
              </a:ext>
            </a:extLst>
          </p:cNvPr>
          <p:cNvSpPr txBox="1">
            <a:spLocks/>
          </p:cNvSpPr>
          <p:nvPr/>
        </p:nvSpPr>
        <p:spPr bwMode="auto">
          <a:xfrm>
            <a:off x="268204" y="885440"/>
            <a:ext cx="3671887"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altLang="en-US" sz="3000" b="1" dirty="0">
                <a:solidFill>
                  <a:srgbClr val="003865"/>
                </a:solidFill>
              </a:rPr>
              <a:t>And the silver medal goes to…</a:t>
            </a:r>
          </a:p>
          <a:p>
            <a:endParaRPr lang="en-GB" altLang="en-US" sz="3000" b="1" dirty="0">
              <a:solidFill>
                <a:srgbClr val="003865"/>
              </a:solidFill>
            </a:endParaRPr>
          </a:p>
          <a:p>
            <a:r>
              <a:rPr lang="en-GB" altLang="en-US" sz="2000" dirty="0">
                <a:solidFill>
                  <a:srgbClr val="003865"/>
                </a:solidFill>
              </a:rPr>
              <a:t>Great work! You certainly know a lot about the Olympic and Paralympic Games. Next time go for gold! </a:t>
            </a: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dirty="0">
              <a:solidFill>
                <a:srgbClr val="003865"/>
              </a:solidFill>
            </a:endParaRPr>
          </a:p>
          <a:p>
            <a:endParaRPr lang="en-GB" altLang="en-US" sz="1400" b="1" dirty="0">
              <a:solidFill>
                <a:srgbClr val="003865"/>
              </a:solidFill>
            </a:endParaRPr>
          </a:p>
          <a:p>
            <a:r>
              <a:rPr lang="en-GB" sz="1400" b="1" dirty="0" err="1">
                <a:solidFill>
                  <a:srgbClr val="003865"/>
                </a:solidFill>
              </a:rPr>
              <a:t>Lutalo</a:t>
            </a:r>
            <a:r>
              <a:rPr lang="en-GB" sz="1400" b="1" dirty="0">
                <a:solidFill>
                  <a:srgbClr val="003865"/>
                </a:solidFill>
              </a:rPr>
              <a:t> Muhammad wins silver in the men’s 80kg taekwondo final at Rio 2016</a:t>
            </a:r>
          </a:p>
        </p:txBody>
      </p:sp>
    </p:spTree>
    <p:extLst>
      <p:ext uri="{BB962C8B-B14F-4D97-AF65-F5344CB8AC3E}">
        <p14:creationId xmlns:p14="http://schemas.microsoft.com/office/powerpoint/2010/main" val="341153302"/>
      </p:ext>
    </p:extLst>
  </p:cSld>
  <p:clrMapOvr>
    <a:masterClrMapping/>
  </p:clrMapOvr>
</p:sld>
</file>

<file path=ppt/theme/theme1.xml><?xml version="1.0" encoding="utf-8"?>
<a:theme xmlns:a="http://schemas.openxmlformats.org/drawingml/2006/main" name="Office Theme">
  <a:themeElements>
    <a:clrScheme name="Team GB red">
      <a:dk1>
        <a:sysClr val="windowText" lastClr="000000"/>
      </a:dk1>
      <a:lt1>
        <a:sysClr val="window" lastClr="FFFFFF"/>
      </a:lt1>
      <a:dk2>
        <a:srgbClr val="1F497D"/>
      </a:dk2>
      <a:lt2>
        <a:srgbClr val="EEECE1"/>
      </a:lt2>
      <a:accent1>
        <a:srgbClr val="003C69"/>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9A140F6A68C447B821782A610FA418" ma:contentTypeVersion="10" ma:contentTypeDescription="Create a new document." ma:contentTypeScope="" ma:versionID="1ea42407a92a1d574710e00c31e3636f">
  <xsd:schema xmlns:xsd="http://www.w3.org/2001/XMLSchema" xmlns:xs="http://www.w3.org/2001/XMLSchema" xmlns:p="http://schemas.microsoft.com/office/2006/metadata/properties" xmlns:ns2="a8257536-124e-4620-92bf-761aafd6182e" xmlns:ns3="e0eec112-f205-4dad-bdd1-c42dedca88f4" targetNamespace="http://schemas.microsoft.com/office/2006/metadata/properties" ma:root="true" ma:fieldsID="bdb2bbb4447890869afeb4cfcba2262e" ns2:_="" ns3:_="">
    <xsd:import namespace="a8257536-124e-4620-92bf-761aafd6182e"/>
    <xsd:import namespace="e0eec112-f205-4dad-bdd1-c42dedca88f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57536-124e-4620-92bf-761aafd618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eec112-f205-4dad-bdd1-c42dedca88f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025A2-1B5C-466B-9A2B-65E5442CB164}"/>
</file>

<file path=customXml/itemProps2.xml><?xml version="1.0" encoding="utf-8"?>
<ds:datastoreItem xmlns:ds="http://schemas.openxmlformats.org/officeDocument/2006/customXml" ds:itemID="{CEE2F3B2-88B8-41EC-A7FC-51753FC536FD}"/>
</file>

<file path=customXml/itemProps3.xml><?xml version="1.0" encoding="utf-8"?>
<ds:datastoreItem xmlns:ds="http://schemas.openxmlformats.org/officeDocument/2006/customXml" ds:itemID="{20F78B58-72EB-4052-A6E3-D4690BF49E35}"/>
</file>

<file path=docProps/app.xml><?xml version="1.0" encoding="utf-8"?>
<Properties xmlns="http://schemas.openxmlformats.org/officeDocument/2006/extended-properties" xmlns:vt="http://schemas.openxmlformats.org/officeDocument/2006/docPropsVTypes">
  <TotalTime>4900</TotalTime>
  <Words>652</Words>
  <Application>Microsoft Office PowerPoint</Application>
  <PresentationFormat>On-screen Show (4:3)</PresentationFormat>
  <Paragraphs>167</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MS PGothic</vt:lpstr>
      <vt:lpstr>MS PGothic</vt:lpstr>
      <vt:lpstr>Arial</vt:lpstr>
      <vt:lpstr>Arial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Set for the future!</dc:title>
  <dc:creator>Fiona</dc:creator>
  <cp:lastModifiedBy>Catriona Hull</cp:lastModifiedBy>
  <cp:revision>241</cp:revision>
  <dcterms:created xsi:type="dcterms:W3CDTF">2012-10-03T12:20:25Z</dcterms:created>
  <dcterms:modified xsi:type="dcterms:W3CDTF">2017-11-13T10:45:46Z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0x010100659A140F6A68C447B821782A610FA418</vt:lpwstr>
  </property>
</Properties>
</file>