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9" r:id="rId3"/>
    <p:sldId id="257" r:id="rId4"/>
    <p:sldId id="287" r:id="rId5"/>
    <p:sldId id="290" r:id="rId6"/>
    <p:sldId id="291" r:id="rId7"/>
    <p:sldId id="292" r:id="rId8"/>
    <p:sldId id="293" r:id="rId9"/>
    <p:sldId id="294" r:id="rId10"/>
    <p:sldId id="295"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F2F2F2"/>
    <a:srgbClr val="130F09"/>
    <a:srgbClr val="090909"/>
    <a:srgbClr val="232731"/>
    <a:srgbClr val="1C2730"/>
    <a:srgbClr val="2B2F3B"/>
    <a:srgbClr val="FCB14F"/>
    <a:srgbClr val="0181C8"/>
    <a:srgbClr val="7793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F8FB12-8AA0-4B87-8983-8F7A2D08B28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GB"/>
          </a:p>
        </p:txBody>
      </p:sp>
      <p:sp>
        <p:nvSpPr>
          <p:cNvPr id="3" name="Date Placeholder 2">
            <a:extLst>
              <a:ext uri="{FF2B5EF4-FFF2-40B4-BE49-F238E27FC236}">
                <a16:creationId xmlns:a16="http://schemas.microsoft.com/office/drawing/2014/main" id="{2E04568A-9331-471F-8E08-265B8C3D916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B8BFF434-86C9-4A16-B9EB-9CD0F380154C}" type="datetime1">
              <a:rPr lang="en-GB" altLang="en-US"/>
              <a:pPr/>
              <a:t>13/11/2017</a:t>
            </a:fld>
            <a:endParaRPr lang="en-GB" altLang="en-US"/>
          </a:p>
        </p:txBody>
      </p:sp>
      <p:sp>
        <p:nvSpPr>
          <p:cNvPr id="4" name="Slide Image Placeholder 3">
            <a:extLst>
              <a:ext uri="{FF2B5EF4-FFF2-40B4-BE49-F238E27FC236}">
                <a16:creationId xmlns:a16="http://schemas.microsoft.com/office/drawing/2014/main" id="{BE107255-8A07-4BD6-911A-E27F36222C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a:extLst>
              <a:ext uri="{FF2B5EF4-FFF2-40B4-BE49-F238E27FC236}">
                <a16:creationId xmlns:a16="http://schemas.microsoft.com/office/drawing/2014/main" id="{5AC8DB71-C562-45D8-AEE5-00EC3C203EF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785A511-C9FA-472F-8990-6986701A106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GB"/>
          </a:p>
        </p:txBody>
      </p:sp>
      <p:sp>
        <p:nvSpPr>
          <p:cNvPr id="7" name="Slide Number Placeholder 6">
            <a:extLst>
              <a:ext uri="{FF2B5EF4-FFF2-40B4-BE49-F238E27FC236}">
                <a16:creationId xmlns:a16="http://schemas.microsoft.com/office/drawing/2014/main" id="{85F89A2B-DBD5-41AC-92E0-88CADE4F19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2090D5A-ADDF-4971-802B-86761C2E719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BC0AC823-6455-4726-8D4E-2646917A5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1190DE58-16C3-495F-8E4F-4D3027E0F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a:t>This fun, interactive multiple choice quiz will test your students knowledge of the Olympic and Paralympic Games. View in presentation mode to use the interactive features.  </a:t>
            </a:r>
          </a:p>
          <a:p>
            <a:pPr eaLnBrk="1" hangingPunct="1">
              <a:spcBef>
                <a:spcPct val="0"/>
              </a:spcBef>
            </a:pPr>
            <a:endParaRPr lang="en-GB" altLang="en-US" dirty="0"/>
          </a:p>
        </p:txBody>
      </p:sp>
      <p:sp>
        <p:nvSpPr>
          <p:cNvPr id="13315" name="Slide Number Placeholder 3">
            <a:extLst>
              <a:ext uri="{FF2B5EF4-FFF2-40B4-BE49-F238E27FC236}">
                <a16:creationId xmlns:a16="http://schemas.microsoft.com/office/drawing/2014/main" id="{E7DE58C4-5339-4863-A982-746407AA8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B776D7-D483-4156-B1EF-4B9522EC4C92}" type="slidenum">
              <a:rPr lang="en-GB" altLang="en-US" sz="1200">
                <a:latin typeface="Calibri" panose="020F0502020204030204" pitchFamily="34" charset="0"/>
              </a:rPr>
              <a:pPr/>
              <a:t>1</a:t>
            </a:fld>
            <a:endParaRPr lang="en-GB"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10</a:t>
            </a:fld>
            <a:endParaRPr lang="en-GB" altLang="en-US" sz="1200">
              <a:latin typeface="Calibri" panose="020F0502020204030204" pitchFamily="34" charset="0"/>
            </a:endParaRPr>
          </a:p>
        </p:txBody>
      </p:sp>
    </p:spTree>
    <p:extLst>
      <p:ext uri="{BB962C8B-B14F-4D97-AF65-F5344CB8AC3E}">
        <p14:creationId xmlns:p14="http://schemas.microsoft.com/office/powerpoint/2010/main" val="18283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FFE5F6-C092-4300-BE6B-6C099B7D0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B1F6EF-1513-4383-9D12-A67BBA090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the text and number in each boxes become clickable. Once clicked the box will change colour, allowing you or your students to match the corresponding pairs. </a:t>
            </a:r>
          </a:p>
        </p:txBody>
      </p:sp>
      <p:sp>
        <p:nvSpPr>
          <p:cNvPr id="15363" name="Slide Number Placeholder 3">
            <a:extLst>
              <a:ext uri="{FF2B5EF4-FFF2-40B4-BE49-F238E27FC236}">
                <a16:creationId xmlns:a16="http://schemas.microsoft.com/office/drawing/2014/main" id="{8BD700D5-6FFA-4407-987A-DDA44D251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3DEEC4-CDC6-49CC-9F46-0866948C07C7}" type="slidenum">
              <a:rPr lang="en-GB" altLang="en-US" sz="1200">
                <a:latin typeface="Calibri" panose="020F0502020204030204" pitchFamily="34" charset="0"/>
              </a:rPr>
              <a:pPr/>
              <a:t>2</a:t>
            </a:fld>
            <a:endParaRPr lang="en-GB" altLang="en-US" sz="1200">
              <a:latin typeface="Calibri" panose="020F0502020204030204" pitchFamily="34" charset="0"/>
            </a:endParaRPr>
          </a:p>
        </p:txBody>
      </p:sp>
    </p:spTree>
    <p:extLst>
      <p:ext uri="{BB962C8B-B14F-4D97-AF65-F5344CB8AC3E}">
        <p14:creationId xmlns:p14="http://schemas.microsoft.com/office/powerpoint/2010/main" val="214292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FFE5F6-C092-4300-BE6B-6C099B7D0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B1F6EF-1513-4383-9D12-A67BBA090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the text and number in each number boxes become clickable (look for the change in cursor before clicking). Once clicked the box will change colour, allowing you or your students to match the corresponding pairs. </a:t>
            </a:r>
          </a:p>
        </p:txBody>
      </p:sp>
      <p:sp>
        <p:nvSpPr>
          <p:cNvPr id="15363" name="Slide Number Placeholder 3">
            <a:extLst>
              <a:ext uri="{FF2B5EF4-FFF2-40B4-BE49-F238E27FC236}">
                <a16:creationId xmlns:a16="http://schemas.microsoft.com/office/drawing/2014/main" id="{8BD700D5-6FFA-4407-987A-DDA44D251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3DEEC4-CDC6-49CC-9F46-0866948C07C7}" type="slidenum">
              <a:rPr lang="en-GB" altLang="en-US" sz="1200">
                <a:latin typeface="Calibri" panose="020F0502020204030204" pitchFamily="34" charset="0"/>
              </a:rPr>
              <a:pPr/>
              <a:t>3</a:t>
            </a:fld>
            <a:endParaRPr lang="en-GB"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4</a:t>
            </a:fld>
            <a:endParaRPr lang="en-GB"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5</a:t>
            </a:fld>
            <a:endParaRPr lang="en-GB" altLang="en-US" sz="1200">
              <a:latin typeface="Calibri" panose="020F0502020204030204" pitchFamily="34" charset="0"/>
            </a:endParaRPr>
          </a:p>
        </p:txBody>
      </p:sp>
    </p:spTree>
    <p:extLst>
      <p:ext uri="{BB962C8B-B14F-4D97-AF65-F5344CB8AC3E}">
        <p14:creationId xmlns:p14="http://schemas.microsoft.com/office/powerpoint/2010/main" val="40471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6</a:t>
            </a:fld>
            <a:endParaRPr lang="en-GB" altLang="en-US" sz="1200">
              <a:latin typeface="Calibri" panose="020F0502020204030204" pitchFamily="34" charset="0"/>
            </a:endParaRPr>
          </a:p>
        </p:txBody>
      </p:sp>
    </p:spTree>
    <p:extLst>
      <p:ext uri="{BB962C8B-B14F-4D97-AF65-F5344CB8AC3E}">
        <p14:creationId xmlns:p14="http://schemas.microsoft.com/office/powerpoint/2010/main" val="415601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a:t>Click on your score to receive your medal!</a:t>
            </a:r>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7</a:t>
            </a:fld>
            <a:endParaRPr lang="en-GB" altLang="en-US" sz="1200">
              <a:latin typeface="Calibri" panose="020F0502020204030204" pitchFamily="34" charset="0"/>
            </a:endParaRPr>
          </a:p>
        </p:txBody>
      </p:sp>
    </p:spTree>
    <p:extLst>
      <p:ext uri="{BB962C8B-B14F-4D97-AF65-F5344CB8AC3E}">
        <p14:creationId xmlns:p14="http://schemas.microsoft.com/office/powerpoint/2010/main" val="83200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8</a:t>
            </a:fld>
            <a:endParaRPr lang="en-GB" altLang="en-US" sz="1200">
              <a:latin typeface="Calibri" panose="020F0502020204030204" pitchFamily="34" charset="0"/>
            </a:endParaRPr>
          </a:p>
        </p:txBody>
      </p:sp>
    </p:spTree>
    <p:extLst>
      <p:ext uri="{BB962C8B-B14F-4D97-AF65-F5344CB8AC3E}">
        <p14:creationId xmlns:p14="http://schemas.microsoft.com/office/powerpoint/2010/main" val="15966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9</a:t>
            </a:fld>
            <a:endParaRPr lang="en-GB" altLang="en-US" sz="1200">
              <a:latin typeface="Calibri" panose="020F0502020204030204" pitchFamily="34" charset="0"/>
            </a:endParaRPr>
          </a:p>
        </p:txBody>
      </p:sp>
    </p:spTree>
    <p:extLst>
      <p:ext uri="{BB962C8B-B14F-4D97-AF65-F5344CB8AC3E}">
        <p14:creationId xmlns:p14="http://schemas.microsoft.com/office/powerpoint/2010/main" val="61495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18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588697-13DC-4838-9D4E-6A59137DC3DC}"/>
              </a:ext>
            </a:extLst>
          </p:cNvPr>
          <p:cNvSpPr>
            <a:spLocks noGrp="1"/>
          </p:cNvSpPr>
          <p:nvPr>
            <p:ph type="dt" sz="half" idx="10"/>
          </p:nvPr>
        </p:nvSpPr>
        <p:spPr/>
        <p:txBody>
          <a:bodyPr/>
          <a:lstStyle>
            <a:lvl1pPr>
              <a:defRPr/>
            </a:lvl1pPr>
          </a:lstStyle>
          <a:p>
            <a:fld id="{427C475F-F365-460C-8B13-3DDB31F1743B}" type="datetime1">
              <a:rPr lang="en-GB" altLang="en-US"/>
              <a:pPr/>
              <a:t>13/11/2017</a:t>
            </a:fld>
            <a:endParaRPr lang="en-GB" altLang="en-US"/>
          </a:p>
        </p:txBody>
      </p:sp>
      <p:sp>
        <p:nvSpPr>
          <p:cNvPr id="5" name="Footer Placeholder 4">
            <a:extLst>
              <a:ext uri="{FF2B5EF4-FFF2-40B4-BE49-F238E27FC236}">
                <a16:creationId xmlns:a16="http://schemas.microsoft.com/office/drawing/2014/main" id="{A71CFA45-9C1E-4C78-B439-1D4DFFBD66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FFBD558-BEDA-4F4B-B253-193751EE8078}"/>
              </a:ext>
            </a:extLst>
          </p:cNvPr>
          <p:cNvSpPr>
            <a:spLocks noGrp="1"/>
          </p:cNvSpPr>
          <p:nvPr>
            <p:ph type="sldNum" sz="quarter" idx="12"/>
          </p:nvPr>
        </p:nvSpPr>
        <p:spPr/>
        <p:txBody>
          <a:bodyPr/>
          <a:lstStyle>
            <a:lvl1pPr>
              <a:defRPr/>
            </a:lvl1pPr>
          </a:lstStyle>
          <a:p>
            <a:fld id="{ACF4E980-DED4-44A1-A2AD-A91E2917F10E}" type="slidenum">
              <a:rPr lang="en-GB" altLang="en-US"/>
              <a:pPr/>
              <a:t>‹#›</a:t>
            </a:fld>
            <a:endParaRPr lang="en-GB" altLang="en-US"/>
          </a:p>
        </p:txBody>
      </p:sp>
    </p:spTree>
    <p:extLst>
      <p:ext uri="{BB962C8B-B14F-4D97-AF65-F5344CB8AC3E}">
        <p14:creationId xmlns:p14="http://schemas.microsoft.com/office/powerpoint/2010/main" val="258373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39231-EE1A-4C4F-99DC-7B079EDCB047}"/>
              </a:ext>
            </a:extLst>
          </p:cNvPr>
          <p:cNvSpPr>
            <a:spLocks noGrp="1"/>
          </p:cNvSpPr>
          <p:nvPr>
            <p:ph type="dt" sz="half" idx="10"/>
          </p:nvPr>
        </p:nvSpPr>
        <p:spPr/>
        <p:txBody>
          <a:bodyPr/>
          <a:lstStyle>
            <a:lvl1pPr>
              <a:defRPr/>
            </a:lvl1pPr>
          </a:lstStyle>
          <a:p>
            <a:fld id="{774B07E1-AB95-4F40-A592-B59E7C942D77}" type="datetime1">
              <a:rPr lang="en-GB" altLang="en-US"/>
              <a:pPr/>
              <a:t>13/11/2017</a:t>
            </a:fld>
            <a:endParaRPr lang="en-GB" altLang="en-US"/>
          </a:p>
        </p:txBody>
      </p:sp>
      <p:sp>
        <p:nvSpPr>
          <p:cNvPr id="5" name="Footer Placeholder 4">
            <a:extLst>
              <a:ext uri="{FF2B5EF4-FFF2-40B4-BE49-F238E27FC236}">
                <a16:creationId xmlns:a16="http://schemas.microsoft.com/office/drawing/2014/main" id="{426E21A1-5851-4060-8D94-F7315565106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3E41D1-AAC9-4756-8C24-DC760A53D080}"/>
              </a:ext>
            </a:extLst>
          </p:cNvPr>
          <p:cNvSpPr>
            <a:spLocks noGrp="1"/>
          </p:cNvSpPr>
          <p:nvPr>
            <p:ph type="sldNum" sz="quarter" idx="12"/>
          </p:nvPr>
        </p:nvSpPr>
        <p:spPr/>
        <p:txBody>
          <a:bodyPr/>
          <a:lstStyle>
            <a:lvl1pPr>
              <a:defRPr/>
            </a:lvl1pPr>
          </a:lstStyle>
          <a:p>
            <a:fld id="{498CA2E5-21F8-4E15-8A72-00566605DF3B}" type="slidenum">
              <a:rPr lang="en-GB" altLang="en-US"/>
              <a:pPr/>
              <a:t>‹#›</a:t>
            </a:fld>
            <a:endParaRPr lang="en-GB" altLang="en-US"/>
          </a:p>
        </p:txBody>
      </p:sp>
    </p:spTree>
    <p:extLst>
      <p:ext uri="{BB962C8B-B14F-4D97-AF65-F5344CB8AC3E}">
        <p14:creationId xmlns:p14="http://schemas.microsoft.com/office/powerpoint/2010/main" val="31600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41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93767-4ADA-4677-A72B-7C1C98FBBDFB}"/>
              </a:ext>
            </a:extLst>
          </p:cNvPr>
          <p:cNvSpPr>
            <a:spLocks noGrp="1"/>
          </p:cNvSpPr>
          <p:nvPr>
            <p:ph type="dt" sz="half" idx="10"/>
          </p:nvPr>
        </p:nvSpPr>
        <p:spPr/>
        <p:txBody>
          <a:bodyPr/>
          <a:lstStyle>
            <a:lvl1pPr>
              <a:defRPr/>
            </a:lvl1pPr>
          </a:lstStyle>
          <a:p>
            <a:fld id="{7B247662-BD01-46C6-A951-B501C8EE0D8C}" type="datetime1">
              <a:rPr lang="en-GB" altLang="en-US"/>
              <a:pPr/>
              <a:t>13/11/2017</a:t>
            </a:fld>
            <a:endParaRPr lang="en-GB" altLang="en-US"/>
          </a:p>
        </p:txBody>
      </p:sp>
      <p:sp>
        <p:nvSpPr>
          <p:cNvPr id="5" name="Footer Placeholder 4">
            <a:extLst>
              <a:ext uri="{FF2B5EF4-FFF2-40B4-BE49-F238E27FC236}">
                <a16:creationId xmlns:a16="http://schemas.microsoft.com/office/drawing/2014/main" id="{0CD575C5-F41D-4D7A-ABA7-FE99BF1FD2D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044CBD2-A4D0-45CB-8E7B-157D579DF4BC}"/>
              </a:ext>
            </a:extLst>
          </p:cNvPr>
          <p:cNvSpPr>
            <a:spLocks noGrp="1"/>
          </p:cNvSpPr>
          <p:nvPr>
            <p:ph type="sldNum" sz="quarter" idx="12"/>
          </p:nvPr>
        </p:nvSpPr>
        <p:spPr/>
        <p:txBody>
          <a:bodyPr/>
          <a:lstStyle>
            <a:lvl1pPr>
              <a:defRPr/>
            </a:lvl1pPr>
          </a:lstStyle>
          <a:p>
            <a:fld id="{0816B4C1-B4F5-4F39-A8F1-DCA6DCD08997}" type="slidenum">
              <a:rPr lang="en-GB" altLang="en-US"/>
              <a:pPr/>
              <a:t>‹#›</a:t>
            </a:fld>
            <a:endParaRPr lang="en-GB" altLang="en-US"/>
          </a:p>
        </p:txBody>
      </p:sp>
    </p:spTree>
    <p:extLst>
      <p:ext uri="{BB962C8B-B14F-4D97-AF65-F5344CB8AC3E}">
        <p14:creationId xmlns:p14="http://schemas.microsoft.com/office/powerpoint/2010/main" val="61782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98006DB-52A5-4DCF-9BCD-99EFDA3446F5}"/>
              </a:ext>
            </a:extLst>
          </p:cNvPr>
          <p:cNvSpPr>
            <a:spLocks noGrp="1"/>
          </p:cNvSpPr>
          <p:nvPr>
            <p:ph type="dt" sz="half" idx="10"/>
          </p:nvPr>
        </p:nvSpPr>
        <p:spPr/>
        <p:txBody>
          <a:bodyPr/>
          <a:lstStyle>
            <a:lvl1pPr>
              <a:defRPr/>
            </a:lvl1pPr>
          </a:lstStyle>
          <a:p>
            <a:fld id="{EB8A4424-7466-41B4-AFEB-D7EAC33EC954}" type="datetime1">
              <a:rPr lang="en-GB" altLang="en-US"/>
              <a:pPr/>
              <a:t>13/11/2017</a:t>
            </a:fld>
            <a:endParaRPr lang="en-GB" altLang="en-US"/>
          </a:p>
        </p:txBody>
      </p:sp>
      <p:sp>
        <p:nvSpPr>
          <p:cNvPr id="6" name="Footer Placeholder 4">
            <a:extLst>
              <a:ext uri="{FF2B5EF4-FFF2-40B4-BE49-F238E27FC236}">
                <a16:creationId xmlns:a16="http://schemas.microsoft.com/office/drawing/2014/main" id="{8D6BA499-FFF4-4C04-AFE0-4861A99387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0EB43D2-8DF0-4974-AB23-449C7AAEE871}"/>
              </a:ext>
            </a:extLst>
          </p:cNvPr>
          <p:cNvSpPr>
            <a:spLocks noGrp="1"/>
          </p:cNvSpPr>
          <p:nvPr>
            <p:ph type="sldNum" sz="quarter" idx="12"/>
          </p:nvPr>
        </p:nvSpPr>
        <p:spPr/>
        <p:txBody>
          <a:bodyPr/>
          <a:lstStyle>
            <a:lvl1pPr>
              <a:defRPr/>
            </a:lvl1pPr>
          </a:lstStyle>
          <a:p>
            <a:fld id="{DF5876D8-B6B4-4302-AFE6-8AFE7E647560}" type="slidenum">
              <a:rPr lang="en-GB" altLang="en-US"/>
              <a:pPr/>
              <a:t>‹#›</a:t>
            </a:fld>
            <a:endParaRPr lang="en-GB" altLang="en-US"/>
          </a:p>
        </p:txBody>
      </p:sp>
    </p:spTree>
    <p:extLst>
      <p:ext uri="{BB962C8B-B14F-4D97-AF65-F5344CB8AC3E}">
        <p14:creationId xmlns:p14="http://schemas.microsoft.com/office/powerpoint/2010/main" val="18078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6527746-305D-4BBE-B1E6-82FAEE3A5DD4}"/>
              </a:ext>
            </a:extLst>
          </p:cNvPr>
          <p:cNvSpPr>
            <a:spLocks noGrp="1"/>
          </p:cNvSpPr>
          <p:nvPr>
            <p:ph type="dt" sz="half" idx="10"/>
          </p:nvPr>
        </p:nvSpPr>
        <p:spPr/>
        <p:txBody>
          <a:bodyPr/>
          <a:lstStyle>
            <a:lvl1pPr>
              <a:defRPr/>
            </a:lvl1pPr>
          </a:lstStyle>
          <a:p>
            <a:fld id="{CD1897EF-0082-45C7-B8DE-8CFD9B3E8D94}" type="datetime1">
              <a:rPr lang="en-GB" altLang="en-US"/>
              <a:pPr/>
              <a:t>13/11/2017</a:t>
            </a:fld>
            <a:endParaRPr lang="en-GB" altLang="en-US"/>
          </a:p>
        </p:txBody>
      </p:sp>
      <p:sp>
        <p:nvSpPr>
          <p:cNvPr id="8" name="Footer Placeholder 4">
            <a:extLst>
              <a:ext uri="{FF2B5EF4-FFF2-40B4-BE49-F238E27FC236}">
                <a16:creationId xmlns:a16="http://schemas.microsoft.com/office/drawing/2014/main" id="{3EBF5E74-A614-4830-967D-F36D79ECC14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9181127-C199-47E7-8523-BBC62BAA1E0A}"/>
              </a:ext>
            </a:extLst>
          </p:cNvPr>
          <p:cNvSpPr>
            <a:spLocks noGrp="1"/>
          </p:cNvSpPr>
          <p:nvPr>
            <p:ph type="sldNum" sz="quarter" idx="12"/>
          </p:nvPr>
        </p:nvSpPr>
        <p:spPr/>
        <p:txBody>
          <a:bodyPr/>
          <a:lstStyle>
            <a:lvl1pPr>
              <a:defRPr/>
            </a:lvl1pPr>
          </a:lstStyle>
          <a:p>
            <a:fld id="{274EF515-57B4-4F8B-8EB0-44D89D7EE3E7}" type="slidenum">
              <a:rPr lang="en-GB" altLang="en-US"/>
              <a:pPr/>
              <a:t>‹#›</a:t>
            </a:fld>
            <a:endParaRPr lang="en-GB" altLang="en-US"/>
          </a:p>
        </p:txBody>
      </p:sp>
    </p:spTree>
    <p:extLst>
      <p:ext uri="{BB962C8B-B14F-4D97-AF65-F5344CB8AC3E}">
        <p14:creationId xmlns:p14="http://schemas.microsoft.com/office/powerpoint/2010/main" val="6483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D3B8905-129D-43A5-A883-B1597EB00A88}"/>
              </a:ext>
            </a:extLst>
          </p:cNvPr>
          <p:cNvSpPr>
            <a:spLocks noGrp="1"/>
          </p:cNvSpPr>
          <p:nvPr>
            <p:ph type="dt" sz="half" idx="10"/>
          </p:nvPr>
        </p:nvSpPr>
        <p:spPr/>
        <p:txBody>
          <a:bodyPr/>
          <a:lstStyle>
            <a:lvl1pPr>
              <a:defRPr/>
            </a:lvl1pPr>
          </a:lstStyle>
          <a:p>
            <a:fld id="{EA756151-CB3E-472E-A279-9FB692005E57}" type="datetime1">
              <a:rPr lang="en-GB" altLang="en-US"/>
              <a:pPr/>
              <a:t>13/11/2017</a:t>
            </a:fld>
            <a:endParaRPr lang="en-GB" altLang="en-US"/>
          </a:p>
        </p:txBody>
      </p:sp>
      <p:sp>
        <p:nvSpPr>
          <p:cNvPr id="4" name="Footer Placeholder 4">
            <a:extLst>
              <a:ext uri="{FF2B5EF4-FFF2-40B4-BE49-F238E27FC236}">
                <a16:creationId xmlns:a16="http://schemas.microsoft.com/office/drawing/2014/main" id="{69438B81-7A93-4588-B130-8E1D907DDEB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B607BA-354C-4C6B-BCD6-69DCA46B5476}"/>
              </a:ext>
            </a:extLst>
          </p:cNvPr>
          <p:cNvSpPr>
            <a:spLocks noGrp="1"/>
          </p:cNvSpPr>
          <p:nvPr>
            <p:ph type="sldNum" sz="quarter" idx="12"/>
          </p:nvPr>
        </p:nvSpPr>
        <p:spPr/>
        <p:txBody>
          <a:bodyPr/>
          <a:lstStyle>
            <a:lvl1pPr>
              <a:defRPr/>
            </a:lvl1pPr>
          </a:lstStyle>
          <a:p>
            <a:fld id="{9A2AE7E0-B89C-4B8C-88CE-E9A93CDAB0B7}" type="slidenum">
              <a:rPr lang="en-GB" altLang="en-US"/>
              <a:pPr/>
              <a:t>‹#›</a:t>
            </a:fld>
            <a:endParaRPr lang="en-GB" altLang="en-US"/>
          </a:p>
        </p:txBody>
      </p:sp>
    </p:spTree>
    <p:extLst>
      <p:ext uri="{BB962C8B-B14F-4D97-AF65-F5344CB8AC3E}">
        <p14:creationId xmlns:p14="http://schemas.microsoft.com/office/powerpoint/2010/main" val="266167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84E090-E3DC-4002-9513-D243635E3EC2}"/>
              </a:ext>
            </a:extLst>
          </p:cNvPr>
          <p:cNvSpPr>
            <a:spLocks noGrp="1"/>
          </p:cNvSpPr>
          <p:nvPr>
            <p:ph type="dt" sz="half" idx="10"/>
          </p:nvPr>
        </p:nvSpPr>
        <p:spPr/>
        <p:txBody>
          <a:bodyPr/>
          <a:lstStyle>
            <a:lvl1pPr>
              <a:defRPr/>
            </a:lvl1pPr>
          </a:lstStyle>
          <a:p>
            <a:fld id="{0C155E1C-C8E0-4B16-BD52-F6FF89FB0D49}" type="datetime1">
              <a:rPr lang="en-GB" altLang="en-US"/>
              <a:pPr/>
              <a:t>13/11/2017</a:t>
            </a:fld>
            <a:endParaRPr lang="en-GB" altLang="en-US"/>
          </a:p>
        </p:txBody>
      </p:sp>
      <p:sp>
        <p:nvSpPr>
          <p:cNvPr id="3" name="Footer Placeholder 4">
            <a:extLst>
              <a:ext uri="{FF2B5EF4-FFF2-40B4-BE49-F238E27FC236}">
                <a16:creationId xmlns:a16="http://schemas.microsoft.com/office/drawing/2014/main" id="{E858E6CB-0E18-48F8-AB3A-AD65438F8A4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8520515-9EEB-407E-9C4A-2B52279F8BB7}"/>
              </a:ext>
            </a:extLst>
          </p:cNvPr>
          <p:cNvSpPr>
            <a:spLocks noGrp="1"/>
          </p:cNvSpPr>
          <p:nvPr>
            <p:ph type="sldNum" sz="quarter" idx="12"/>
          </p:nvPr>
        </p:nvSpPr>
        <p:spPr/>
        <p:txBody>
          <a:bodyPr/>
          <a:lstStyle>
            <a:lvl1pPr>
              <a:defRPr/>
            </a:lvl1pPr>
          </a:lstStyle>
          <a:p>
            <a:fld id="{A6199CB7-3A2B-49E9-B4AC-A87F4CD73B82}" type="slidenum">
              <a:rPr lang="en-GB" altLang="en-US"/>
              <a:pPr/>
              <a:t>‹#›</a:t>
            </a:fld>
            <a:endParaRPr lang="en-GB" altLang="en-US"/>
          </a:p>
        </p:txBody>
      </p:sp>
    </p:spTree>
    <p:extLst>
      <p:ext uri="{BB962C8B-B14F-4D97-AF65-F5344CB8AC3E}">
        <p14:creationId xmlns:p14="http://schemas.microsoft.com/office/powerpoint/2010/main" val="244523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E2B1B2-6F01-4B90-A293-15D64EC6568D}"/>
              </a:ext>
            </a:extLst>
          </p:cNvPr>
          <p:cNvSpPr>
            <a:spLocks noGrp="1"/>
          </p:cNvSpPr>
          <p:nvPr>
            <p:ph type="dt" sz="half" idx="10"/>
          </p:nvPr>
        </p:nvSpPr>
        <p:spPr/>
        <p:txBody>
          <a:bodyPr/>
          <a:lstStyle>
            <a:lvl1pPr>
              <a:defRPr/>
            </a:lvl1pPr>
          </a:lstStyle>
          <a:p>
            <a:fld id="{4DF6AD3F-3F04-476C-A603-34064BAB7D1A}" type="datetime1">
              <a:rPr lang="en-GB" altLang="en-US"/>
              <a:pPr/>
              <a:t>13/11/2017</a:t>
            </a:fld>
            <a:endParaRPr lang="en-GB" altLang="en-US"/>
          </a:p>
        </p:txBody>
      </p:sp>
      <p:sp>
        <p:nvSpPr>
          <p:cNvPr id="6" name="Footer Placeholder 4">
            <a:extLst>
              <a:ext uri="{FF2B5EF4-FFF2-40B4-BE49-F238E27FC236}">
                <a16:creationId xmlns:a16="http://schemas.microsoft.com/office/drawing/2014/main" id="{9D061CC3-CAD2-475B-82CF-FFE23302C46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8B20F3-F517-42E2-B87D-1B0BA7B80A49}"/>
              </a:ext>
            </a:extLst>
          </p:cNvPr>
          <p:cNvSpPr>
            <a:spLocks noGrp="1"/>
          </p:cNvSpPr>
          <p:nvPr>
            <p:ph type="sldNum" sz="quarter" idx="12"/>
          </p:nvPr>
        </p:nvSpPr>
        <p:spPr/>
        <p:txBody>
          <a:bodyPr/>
          <a:lstStyle>
            <a:lvl1pPr>
              <a:defRPr/>
            </a:lvl1pPr>
          </a:lstStyle>
          <a:p>
            <a:fld id="{231EC4ED-B0BD-4CF9-A80F-47500A0A6BA4}" type="slidenum">
              <a:rPr lang="en-GB" altLang="en-US"/>
              <a:pPr/>
              <a:t>‹#›</a:t>
            </a:fld>
            <a:endParaRPr lang="en-GB" altLang="en-US"/>
          </a:p>
        </p:txBody>
      </p:sp>
    </p:spTree>
    <p:extLst>
      <p:ext uri="{BB962C8B-B14F-4D97-AF65-F5344CB8AC3E}">
        <p14:creationId xmlns:p14="http://schemas.microsoft.com/office/powerpoint/2010/main" val="309006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220E4D-1F93-414E-A823-424DE7019A61}"/>
              </a:ext>
            </a:extLst>
          </p:cNvPr>
          <p:cNvSpPr>
            <a:spLocks noGrp="1"/>
          </p:cNvSpPr>
          <p:nvPr>
            <p:ph type="dt" sz="half" idx="10"/>
          </p:nvPr>
        </p:nvSpPr>
        <p:spPr/>
        <p:txBody>
          <a:bodyPr/>
          <a:lstStyle>
            <a:lvl1pPr>
              <a:defRPr/>
            </a:lvl1pPr>
          </a:lstStyle>
          <a:p>
            <a:fld id="{569F7452-1984-48BB-A496-2C76B8065BDF}" type="datetime1">
              <a:rPr lang="en-GB" altLang="en-US"/>
              <a:pPr/>
              <a:t>13/11/2017</a:t>
            </a:fld>
            <a:endParaRPr lang="en-GB" altLang="en-US"/>
          </a:p>
        </p:txBody>
      </p:sp>
      <p:sp>
        <p:nvSpPr>
          <p:cNvPr id="6" name="Footer Placeholder 4">
            <a:extLst>
              <a:ext uri="{FF2B5EF4-FFF2-40B4-BE49-F238E27FC236}">
                <a16:creationId xmlns:a16="http://schemas.microsoft.com/office/drawing/2014/main" id="{83E15743-16C4-4B99-8BCB-1A7A75C1938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1E037DF-29B5-458A-83B7-03A9FC843A77}"/>
              </a:ext>
            </a:extLst>
          </p:cNvPr>
          <p:cNvSpPr>
            <a:spLocks noGrp="1"/>
          </p:cNvSpPr>
          <p:nvPr>
            <p:ph type="sldNum" sz="quarter" idx="12"/>
          </p:nvPr>
        </p:nvSpPr>
        <p:spPr/>
        <p:txBody>
          <a:bodyPr/>
          <a:lstStyle>
            <a:lvl1pPr>
              <a:defRPr/>
            </a:lvl1pPr>
          </a:lstStyle>
          <a:p>
            <a:fld id="{3999295B-FB6D-43B3-B61D-3A7B2A980929}" type="slidenum">
              <a:rPr lang="en-GB" altLang="en-US"/>
              <a:pPr/>
              <a:t>‹#›</a:t>
            </a:fld>
            <a:endParaRPr lang="en-GB" altLang="en-US"/>
          </a:p>
        </p:txBody>
      </p:sp>
    </p:spTree>
    <p:extLst>
      <p:ext uri="{BB962C8B-B14F-4D97-AF65-F5344CB8AC3E}">
        <p14:creationId xmlns:p14="http://schemas.microsoft.com/office/powerpoint/2010/main" val="202258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978BD9-B58A-43B7-A8C7-D52E23FC7E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F88760A-75F1-4844-A72D-2B87E1B804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18D2E4-99B6-42B6-A43C-16972F2E516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7D34ADDC-0D2E-4061-996E-A0434B076C63}" type="datetime1">
              <a:rPr lang="en-GB" altLang="en-US"/>
              <a:pPr/>
              <a:t>13/11/2017</a:t>
            </a:fld>
            <a:endParaRPr lang="en-GB" altLang="en-US"/>
          </a:p>
        </p:txBody>
      </p:sp>
      <p:sp>
        <p:nvSpPr>
          <p:cNvPr id="5" name="Footer Placeholder 4">
            <a:extLst>
              <a:ext uri="{FF2B5EF4-FFF2-40B4-BE49-F238E27FC236}">
                <a16:creationId xmlns:a16="http://schemas.microsoft.com/office/drawing/2014/main" id="{1560EFD7-E139-424A-8FA5-D664DB831BE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FADCAE54-FD0F-4F1F-8737-B43B29C516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492AA21-F71B-4F8B-8369-218EF48F369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
            <a:extLst>
              <a:ext uri="{FF2B5EF4-FFF2-40B4-BE49-F238E27FC236}">
                <a16:creationId xmlns:a16="http://schemas.microsoft.com/office/drawing/2014/main" id="{D082E038-9687-466A-8E61-DD04B5ADBA3B}"/>
              </a:ext>
            </a:extLst>
          </p:cNvPr>
          <p:cNvGrpSpPr>
            <a:grpSpLocks/>
          </p:cNvGrpSpPr>
          <p:nvPr/>
        </p:nvGrpSpPr>
        <p:grpSpPr bwMode="auto">
          <a:xfrm>
            <a:off x="0" y="-26988"/>
            <a:ext cx="9144000" cy="6884988"/>
            <a:chOff x="-1" y="-27384"/>
            <a:chExt cx="9143998" cy="6885379"/>
          </a:xfrm>
        </p:grpSpPr>
        <p:sp>
          <p:nvSpPr>
            <p:cNvPr id="2" name="Right Triangle 1">
              <a:extLst>
                <a:ext uri="{FF2B5EF4-FFF2-40B4-BE49-F238E27FC236}">
                  <a16:creationId xmlns:a16="http://schemas.microsoft.com/office/drawing/2014/main" id="{82AFCA20-BD56-4115-AA0E-C02511544AAA}"/>
                </a:ext>
              </a:extLst>
            </p:cNvPr>
            <p:cNvSpPr/>
            <p:nvPr/>
          </p:nvSpPr>
          <p:spPr>
            <a:xfrm flipV="1">
              <a:off x="-1" y="-394"/>
              <a:ext cx="8618536" cy="6858389"/>
            </a:xfrm>
            <a:custGeom>
              <a:avLst/>
              <a:gdLst>
                <a:gd name="connsiteX0" fmla="*/ 0 w 11628784"/>
                <a:gd name="connsiteY0" fmla="*/ 6857999 h 6857999"/>
                <a:gd name="connsiteX1" fmla="*/ 0 w 11628784"/>
                <a:gd name="connsiteY1" fmla="*/ 0 h 6857999"/>
                <a:gd name="connsiteX2" fmla="*/ 11628784 w 11628784"/>
                <a:gd name="connsiteY2" fmla="*/ 6857999 h 6857999"/>
                <a:gd name="connsiteX3" fmla="*/ 0 w 11628784"/>
                <a:gd name="connsiteY3" fmla="*/ 6857999 h 6857999"/>
                <a:gd name="connsiteX0" fmla="*/ 0 w 8618189"/>
                <a:gd name="connsiteY0" fmla="*/ 6857999 h 6857999"/>
                <a:gd name="connsiteX1" fmla="*/ 0 w 8618189"/>
                <a:gd name="connsiteY1" fmla="*/ 0 h 6857999"/>
                <a:gd name="connsiteX2" fmla="*/ 8618189 w 8618189"/>
                <a:gd name="connsiteY2" fmla="*/ 5084307 h 6857999"/>
                <a:gd name="connsiteX3" fmla="*/ 0 w 861818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8618189" h="6857999">
                  <a:moveTo>
                    <a:pt x="0" y="6857999"/>
                  </a:moveTo>
                  <a:lnTo>
                    <a:pt x="0" y="0"/>
                  </a:lnTo>
                  <a:lnTo>
                    <a:pt x="8618189" y="5084307"/>
                  </a:lnTo>
                  <a:lnTo>
                    <a:pt x="0" y="6857999"/>
                  </a:lnTo>
                  <a:close/>
                </a:path>
              </a:pathLst>
            </a:custGeom>
            <a:solidFill>
              <a:srgbClr val="F5F4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292" name="Picture 8" descr="header-background.png">
              <a:extLst>
                <a:ext uri="{FF2B5EF4-FFF2-40B4-BE49-F238E27FC236}">
                  <a16:creationId xmlns:a16="http://schemas.microsoft.com/office/drawing/2014/main" id="{FBBA48FB-707A-424A-9A89-5A0B03AC8619}"/>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1" y="-27384"/>
              <a:ext cx="9143998"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MAIN_Logo_Get_Set.png">
              <a:extLst>
                <a:ext uri="{FF2B5EF4-FFF2-40B4-BE49-F238E27FC236}">
                  <a16:creationId xmlns:a16="http://schemas.microsoft.com/office/drawing/2014/main" id="{0EB678E1-5664-4691-AFAA-7802C599CE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1232" y="37554"/>
              <a:ext cx="24892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0" name="Rectangle 2">
            <a:extLst>
              <a:ext uri="{FF2B5EF4-FFF2-40B4-BE49-F238E27FC236}">
                <a16:creationId xmlns:a16="http://schemas.microsoft.com/office/drawing/2014/main" id="{71C3A4F9-E14C-4962-AFCE-4387449A8B32}"/>
              </a:ext>
            </a:extLst>
          </p:cNvPr>
          <p:cNvSpPr>
            <a:spLocks noChangeArrowheads="1"/>
          </p:cNvSpPr>
          <p:nvPr/>
        </p:nvSpPr>
        <p:spPr bwMode="auto">
          <a:xfrm>
            <a:off x="395289" y="1674813"/>
            <a:ext cx="453675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4400" b="1" dirty="0">
                <a:solidFill>
                  <a:srgbClr val="1B4E7C"/>
                </a:solidFill>
                <a:latin typeface="Arial Bold" panose="020B0704020202020204" pitchFamily="34" charset="0"/>
              </a:rPr>
              <a:t>Number crunching the Games</a:t>
            </a:r>
          </a:p>
          <a:p>
            <a:pPr eaLnBrk="1" hangingPunct="1"/>
            <a:r>
              <a:rPr lang="en-GB" altLang="en-US" sz="2000" dirty="0">
                <a:solidFill>
                  <a:srgbClr val="1B4E7C"/>
                </a:solidFill>
                <a:latin typeface="Arial Bold" panose="020B0704020202020204" pitchFamily="34" charset="0"/>
              </a:rPr>
              <a:t>The Olympic and Paralympic Games in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010855-99F9-41B5-8D8E-403A30EB205C}"/>
              </a:ext>
            </a:extLst>
          </p:cNvPr>
          <p:cNvPicPr>
            <a:picLocks noChangeAspect="1"/>
          </p:cNvPicPr>
          <p:nvPr/>
        </p:nvPicPr>
        <p:blipFill rotWithShape="1">
          <a:blip r:embed="rId3">
            <a:extLst>
              <a:ext uri="{28A0092B-C50C-407E-A947-70E740481C1C}">
                <a14:useLocalDpi xmlns:a14="http://schemas.microsoft.com/office/drawing/2010/main" val="0"/>
              </a:ext>
            </a:extLst>
          </a:blip>
          <a:srcRect l="2243" t="-128" b="3339"/>
          <a:stretch/>
        </p:blipFill>
        <p:spPr>
          <a:xfrm>
            <a:off x="3779912" y="692696"/>
            <a:ext cx="5364088" cy="6165304"/>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251521" y="806526"/>
            <a:ext cx="3384376"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gold medal goes to…</a:t>
            </a:r>
          </a:p>
          <a:p>
            <a:endParaRPr lang="en-GB" altLang="en-US" sz="3000" b="1" dirty="0">
              <a:solidFill>
                <a:srgbClr val="003865"/>
              </a:solidFill>
            </a:endParaRPr>
          </a:p>
          <a:p>
            <a:r>
              <a:rPr lang="en-GB" altLang="en-US" sz="2000" dirty="0">
                <a:solidFill>
                  <a:srgbClr val="003865"/>
                </a:solidFill>
              </a:rPr>
              <a:t>Congratulations! You are definitely an Olympic and Paralympic Games expert. Keep watching Team GB and </a:t>
            </a:r>
            <a:r>
              <a:rPr lang="en-GB" altLang="en-US" sz="2000" dirty="0" err="1">
                <a:solidFill>
                  <a:srgbClr val="003865"/>
                </a:solidFill>
              </a:rPr>
              <a:t>ParalympicsGB</a:t>
            </a:r>
            <a:r>
              <a:rPr lang="en-GB" altLang="en-US" sz="2000" dirty="0">
                <a:solidFill>
                  <a:srgbClr val="003865"/>
                </a:solidFill>
              </a:rPr>
              <a:t> and Get Set for the next Olympic and Paralympic Games! </a:t>
            </a: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1400" b="1" dirty="0">
              <a:solidFill>
                <a:srgbClr val="003865"/>
              </a:solidFill>
            </a:endParaRPr>
          </a:p>
          <a:p>
            <a:r>
              <a:rPr lang="en-GB" sz="1400" b="1" dirty="0" err="1">
                <a:solidFill>
                  <a:srgbClr val="003865"/>
                </a:solidFill>
              </a:rPr>
              <a:t>Kadeena</a:t>
            </a:r>
            <a:r>
              <a:rPr lang="en-GB" sz="1400" b="1" dirty="0">
                <a:solidFill>
                  <a:srgbClr val="003865"/>
                </a:solidFill>
              </a:rPr>
              <a:t> Cox wins a cycling gold at Rio 2016</a:t>
            </a:r>
            <a:endParaRPr lang="en-GB" altLang="en-US" sz="1400" b="1" dirty="0">
              <a:solidFill>
                <a:srgbClr val="003865"/>
              </a:solidFill>
            </a:endParaRPr>
          </a:p>
        </p:txBody>
      </p:sp>
    </p:spTree>
    <p:extLst>
      <p:ext uri="{BB962C8B-B14F-4D97-AF65-F5344CB8AC3E}">
        <p14:creationId xmlns:p14="http://schemas.microsoft.com/office/powerpoint/2010/main" val="188277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4DB31FB-103E-4F99-BA65-E42FF4DE6995}"/>
              </a:ext>
            </a:extLst>
          </p:cNvPr>
          <p:cNvGrpSpPr>
            <a:grpSpLocks/>
          </p:cNvGrpSpPr>
          <p:nvPr/>
        </p:nvGrpSpPr>
        <p:grpSpPr bwMode="auto">
          <a:xfrm>
            <a:off x="0" y="-26988"/>
            <a:ext cx="9144000" cy="1903413"/>
            <a:chOff x="0" y="-27384"/>
            <a:chExt cx="9143996" cy="1903181"/>
          </a:xfrm>
        </p:grpSpPr>
        <p:sp>
          <p:nvSpPr>
            <p:cNvPr id="11" name="Rectangle 10">
              <a:extLst>
                <a:ext uri="{FF2B5EF4-FFF2-40B4-BE49-F238E27FC236}">
                  <a16:creationId xmlns:a16="http://schemas.microsoft.com/office/drawing/2014/main" id="{CBDDC3DC-1B80-4D7C-9DF1-A3087C9932A6}"/>
                </a:ext>
              </a:extLst>
            </p:cNvPr>
            <p:cNvSpPr/>
            <p:nvPr/>
          </p:nvSpPr>
          <p:spPr bwMode="auto">
            <a:xfrm>
              <a:off x="0" y="-11511"/>
              <a:ext cx="9099546" cy="1887308"/>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8" descr="header-background.png">
              <a:extLst>
                <a:ext uri="{FF2B5EF4-FFF2-40B4-BE49-F238E27FC236}">
                  <a16:creationId xmlns:a16="http://schemas.microsoft.com/office/drawing/2014/main" id="{2C2229EB-DA45-49DB-A660-4E3CA9C590E8}"/>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MAIN_Logo_Get_Set.png">
              <a:extLst>
                <a:ext uri="{FF2B5EF4-FFF2-40B4-BE49-F238E27FC236}">
                  <a16:creationId xmlns:a16="http://schemas.microsoft.com/office/drawing/2014/main" id="{4B7D62BD-4162-4A39-8E1D-17ABB5F8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1">
            <a:extLst>
              <a:ext uri="{FF2B5EF4-FFF2-40B4-BE49-F238E27FC236}">
                <a16:creationId xmlns:a16="http://schemas.microsoft.com/office/drawing/2014/main" id="{4E353C68-CB79-421C-944C-E643478E7D2E}"/>
              </a:ext>
            </a:extLst>
          </p:cNvPr>
          <p:cNvSpPr txBox="1">
            <a:spLocks/>
          </p:cNvSpPr>
          <p:nvPr/>
        </p:nvSpPr>
        <p:spPr bwMode="auto">
          <a:xfrm>
            <a:off x="320220" y="184982"/>
            <a:ext cx="50438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800" b="1" dirty="0">
                <a:solidFill>
                  <a:srgbClr val="003865"/>
                </a:solidFill>
                <a:cs typeface="Arial" panose="020B0604020202020204" pitchFamily="34" charset="0"/>
              </a:rPr>
              <a:t>Match your facts</a:t>
            </a:r>
            <a:endParaRPr lang="en-US" altLang="en-US" sz="1800" dirty="0">
              <a:solidFill>
                <a:srgbClr val="003865"/>
              </a:solidFill>
            </a:endParaRPr>
          </a:p>
          <a:p>
            <a:r>
              <a:rPr lang="en-US" altLang="en-US" sz="1800" dirty="0">
                <a:solidFill>
                  <a:srgbClr val="003865"/>
                </a:solidFill>
              </a:rPr>
              <a:t>Read the questions below. For each question, click to match the correct number. If you are correct the number box will change </a:t>
            </a:r>
            <a:r>
              <a:rPr lang="en-US" altLang="en-US" sz="1800" dirty="0" err="1">
                <a:solidFill>
                  <a:srgbClr val="003865"/>
                </a:solidFill>
              </a:rPr>
              <a:t>colour</a:t>
            </a:r>
            <a:r>
              <a:rPr lang="en-US" altLang="en-US" sz="1800" dirty="0">
                <a:solidFill>
                  <a:srgbClr val="003865"/>
                </a:solidFill>
              </a:rPr>
              <a:t> to match the fact.   </a:t>
            </a:r>
            <a:endParaRPr lang="en-GB" altLang="en-US" sz="1800" dirty="0">
              <a:solidFill>
                <a:srgbClr val="003865"/>
              </a:solidFill>
            </a:endParaRPr>
          </a:p>
        </p:txBody>
      </p:sp>
      <p:sp>
        <p:nvSpPr>
          <p:cNvPr id="9" name="Rectangle 8">
            <a:extLst>
              <a:ext uri="{FF2B5EF4-FFF2-40B4-BE49-F238E27FC236}">
                <a16:creationId xmlns:a16="http://schemas.microsoft.com/office/drawing/2014/main" id="{5274BB05-60B3-4798-8350-A3E7298607FB}"/>
              </a:ext>
            </a:extLst>
          </p:cNvPr>
          <p:cNvSpPr/>
          <p:nvPr/>
        </p:nvSpPr>
        <p:spPr>
          <a:xfrm>
            <a:off x="440551" y="3910503"/>
            <a:ext cx="5976664" cy="792088"/>
          </a:xfrm>
          <a:prstGeom prst="rect">
            <a:avLst/>
          </a:prstGeom>
          <a:solidFill>
            <a:srgbClr val="FCB14F"/>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rgbClr val="003865"/>
                </a:solidFill>
                <a:latin typeface="Arial" panose="020B0604020202020204" pitchFamily="34" charset="0"/>
                <a:cs typeface="Arial" panose="020B0604020202020204" pitchFamily="34" charset="0"/>
              </a:rPr>
              <a:t>What is the number of Olympic Values?</a:t>
            </a:r>
          </a:p>
          <a:p>
            <a:pPr algn="ctr"/>
            <a:endParaRPr lang="en-GB" dirty="0"/>
          </a:p>
        </p:txBody>
      </p:sp>
      <p:sp>
        <p:nvSpPr>
          <p:cNvPr id="10" name="Rectangle 9">
            <a:extLst>
              <a:ext uri="{FF2B5EF4-FFF2-40B4-BE49-F238E27FC236}">
                <a16:creationId xmlns:a16="http://schemas.microsoft.com/office/drawing/2014/main" id="{16135375-5916-460E-A65D-E3E70BCD7C6F}"/>
              </a:ext>
            </a:extLst>
          </p:cNvPr>
          <p:cNvSpPr/>
          <p:nvPr/>
        </p:nvSpPr>
        <p:spPr>
          <a:xfrm>
            <a:off x="440551" y="2993104"/>
            <a:ext cx="5976664" cy="792088"/>
          </a:xfrm>
          <a:prstGeom prst="rect">
            <a:avLst/>
          </a:prstGeom>
          <a:solidFill>
            <a:srgbClr val="01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How many times have the Paralympic Games have been held?</a:t>
            </a:r>
          </a:p>
          <a:p>
            <a:pPr algn="ctr"/>
            <a:endParaRPr lang="en-GB" dirty="0"/>
          </a:p>
        </p:txBody>
      </p:sp>
      <p:sp>
        <p:nvSpPr>
          <p:cNvPr id="12" name="Rectangle 11">
            <a:extLst>
              <a:ext uri="{FF2B5EF4-FFF2-40B4-BE49-F238E27FC236}">
                <a16:creationId xmlns:a16="http://schemas.microsoft.com/office/drawing/2014/main" id="{A15EAD5D-DE37-4A1A-A67F-4AF68FFF8E7C}"/>
              </a:ext>
            </a:extLst>
          </p:cNvPr>
          <p:cNvSpPr/>
          <p:nvPr/>
        </p:nvSpPr>
        <p:spPr>
          <a:xfrm>
            <a:off x="440551" y="4827902"/>
            <a:ext cx="5976664" cy="792088"/>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How many gold medals did Team GB win at the London 2012 Olympic Games?</a:t>
            </a:r>
          </a:p>
          <a:p>
            <a:pPr lvl="0" algn="ctr" eaLnBrk="1" fontAlgn="auto" hangingPunct="1">
              <a:spcBef>
                <a:spcPts val="0"/>
              </a:spcBef>
              <a:spcAft>
                <a:spcPts val="0"/>
              </a:spcAft>
              <a:defRPr/>
            </a:pPr>
            <a:endParaRPr lang="en-GB" sz="1800" dirty="0">
              <a:solidFill>
                <a:srgbClr val="003865"/>
              </a:solidFill>
              <a:latin typeface="Arial" panose="020B0604020202020204" pitchFamily="34" charset="0"/>
              <a:cs typeface="Arial" panose="020B0604020202020204" pitchFamily="34" charset="0"/>
            </a:endParaRPr>
          </a:p>
          <a:p>
            <a:pPr algn="ctr"/>
            <a:endParaRPr lang="en-GB" dirty="0"/>
          </a:p>
        </p:txBody>
      </p:sp>
      <p:sp>
        <p:nvSpPr>
          <p:cNvPr id="13" name="Rectangle 12">
            <a:extLst>
              <a:ext uri="{FF2B5EF4-FFF2-40B4-BE49-F238E27FC236}">
                <a16:creationId xmlns:a16="http://schemas.microsoft.com/office/drawing/2014/main" id="{95BFEA62-C2B0-4120-9EDE-E8E2EDA76410}"/>
              </a:ext>
            </a:extLst>
          </p:cNvPr>
          <p:cNvSpPr/>
          <p:nvPr/>
        </p:nvSpPr>
        <p:spPr>
          <a:xfrm>
            <a:off x="440551" y="2109455"/>
            <a:ext cx="5976664" cy="792088"/>
          </a:xfrm>
          <a:prstGeom prst="rect">
            <a:avLst/>
          </a:prstGeom>
          <a:solidFill>
            <a:srgbClr val="C4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800" dirty="0">
              <a:solidFill>
                <a:schemeClr val="bg1"/>
              </a:solidFill>
              <a:latin typeface="Arial" panose="020B0604020202020204" pitchFamily="34" charset="0"/>
              <a:cs typeface="Arial" panose="020B0604020202020204" pitchFamily="34" charset="0"/>
            </a:endParaRPr>
          </a:p>
          <a:p>
            <a:pPr marL="0" indent="0" algn="ctr">
              <a:buNone/>
            </a:pPr>
            <a:r>
              <a:rPr lang="en-GB" sz="1800" dirty="0">
                <a:solidFill>
                  <a:schemeClr val="bg1"/>
                </a:solidFill>
                <a:latin typeface="Arial" panose="020B0604020202020204" pitchFamily="34" charset="0"/>
                <a:cs typeface="Arial" panose="020B0604020202020204" pitchFamily="34" charset="0"/>
              </a:rPr>
              <a:t>How many times have the Olympic and Paralympic Games have been held in South America?</a:t>
            </a:r>
          </a:p>
          <a:p>
            <a:pPr algn="ctr"/>
            <a:endParaRPr lang="en-GB" dirty="0"/>
          </a:p>
        </p:txBody>
      </p:sp>
      <p:sp>
        <p:nvSpPr>
          <p:cNvPr id="14" name="Rectangle 13">
            <a:extLst>
              <a:ext uri="{FF2B5EF4-FFF2-40B4-BE49-F238E27FC236}">
                <a16:creationId xmlns:a16="http://schemas.microsoft.com/office/drawing/2014/main" id="{51826627-488D-4337-9D98-31962AC36A7B}"/>
              </a:ext>
            </a:extLst>
          </p:cNvPr>
          <p:cNvSpPr/>
          <p:nvPr/>
        </p:nvSpPr>
        <p:spPr>
          <a:xfrm>
            <a:off x="7020275" y="2109455"/>
            <a:ext cx="17219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3</a:t>
            </a:r>
          </a:p>
        </p:txBody>
      </p:sp>
      <p:sp>
        <p:nvSpPr>
          <p:cNvPr id="15" name="Rectangle 14">
            <a:extLst>
              <a:ext uri="{FF2B5EF4-FFF2-40B4-BE49-F238E27FC236}">
                <a16:creationId xmlns:a16="http://schemas.microsoft.com/office/drawing/2014/main" id="{D16CA963-BF0F-4F2C-8EF3-4D0AEA379678}"/>
              </a:ext>
            </a:extLst>
          </p:cNvPr>
          <p:cNvSpPr/>
          <p:nvPr/>
        </p:nvSpPr>
        <p:spPr>
          <a:xfrm>
            <a:off x="7041905" y="4741136"/>
            <a:ext cx="1721968" cy="797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15DC3E51-9A42-460A-B2C3-817D615C8DDC}"/>
              </a:ext>
            </a:extLst>
          </p:cNvPr>
          <p:cNvSpPr/>
          <p:nvPr/>
        </p:nvSpPr>
        <p:spPr>
          <a:xfrm>
            <a:off x="7028656" y="3882474"/>
            <a:ext cx="1721968" cy="788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D24D04A5-B7AB-4147-BDC7-12BE370432BF}"/>
              </a:ext>
            </a:extLst>
          </p:cNvPr>
          <p:cNvSpPr/>
          <p:nvPr/>
        </p:nvSpPr>
        <p:spPr>
          <a:xfrm>
            <a:off x="7028656" y="2983588"/>
            <a:ext cx="1721968" cy="798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2666654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FCB14F"/>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0181C8"/>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par>
                                <p:cTn id="16" presetID="3" presetClass="emph" presetSubtype="2" fill="hold" grpId="0" nodeType="withEffect">
                                  <p:stCondLst>
                                    <p:cond delay="0"/>
                                  </p:stCondLst>
                                  <p:childTnLst>
                                    <p:animClr clrSpc="rgb" dir="cw">
                                      <p:cBhvr override="childStyle">
                                        <p:cTn id="17" dur="2000" fill="hold"/>
                                        <p:tgtEl>
                                          <p:spTgt spid="15"/>
                                        </p:tgtEl>
                                        <p:attrNameLst>
                                          <p:attrName>style.color</p:attrName>
                                        </p:attrNameLst>
                                      </p:cBhvr>
                                      <p:to>
                                        <a:schemeClr val="bg1"/>
                                      </p:to>
                                    </p:animClr>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7"/>
                                        </p:tgtEl>
                                        <p:attrNameLst>
                                          <p:attrName>fillcolor</p:attrName>
                                        </p:attrNameLst>
                                      </p:cBhvr>
                                      <p:to>
                                        <a:srgbClr val="003865"/>
                                      </p:to>
                                    </p:animClr>
                                    <p:set>
                                      <p:cBhvr>
                                        <p:cTn id="23" dur="2000" fill="hold"/>
                                        <p:tgtEl>
                                          <p:spTgt spid="17"/>
                                        </p:tgtEl>
                                        <p:attrNameLst>
                                          <p:attrName>fill.type</p:attrName>
                                        </p:attrNameLst>
                                      </p:cBhvr>
                                      <p:to>
                                        <p:strVal val="solid"/>
                                      </p:to>
                                    </p:set>
                                    <p:set>
                                      <p:cBhvr>
                                        <p:cTn id="24" dur="2000" fill="hold"/>
                                        <p:tgtEl>
                                          <p:spTgt spid="17"/>
                                        </p:tgtEl>
                                        <p:attrNameLst>
                                          <p:attrName>fill.on</p:attrName>
                                        </p:attrNameLst>
                                      </p:cBhvr>
                                      <p:to>
                                        <p:strVal val="true"/>
                                      </p:to>
                                    </p:set>
                                  </p:childTnLst>
                                </p:cTn>
                              </p:par>
                              <p:par>
                                <p:cTn id="25" presetID="3" presetClass="emph" presetSubtype="2" fill="hold" grpId="0" nodeType="withEffect">
                                  <p:stCondLst>
                                    <p:cond delay="0"/>
                                  </p:stCondLst>
                                  <p:childTnLst>
                                    <p:animClr clrSpc="rgb" dir="cw">
                                      <p:cBhvr override="childStyle">
                                        <p:cTn id="26" dur="2000" fill="hold"/>
                                        <p:tgtEl>
                                          <p:spTgt spid="17"/>
                                        </p:tgtEl>
                                        <p:attrNameLst>
                                          <p:attrName>style.color</p:attrName>
                                        </p:attrNameLst>
                                      </p:cBhvr>
                                      <p:to>
                                        <a:schemeClr val="bg1"/>
                                      </p:to>
                                    </p:animClr>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6"/>
                                        </p:tgtEl>
                                        <p:attrNameLst>
                                          <p:attrName>fillcolor</p:attrName>
                                        </p:attrNameLst>
                                      </p:cBhvr>
                                      <p:to>
                                        <a:srgbClr val="C4000A"/>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cTn>
                              </p:par>
                              <p:par>
                                <p:cTn id="34" presetID="3" presetClass="emph" presetSubtype="2" fill="hold" grpId="0" nodeType="withEffect">
                                  <p:stCondLst>
                                    <p:cond delay="0"/>
                                  </p:stCondLst>
                                  <p:childTnLst>
                                    <p:animClr clrSpc="rgb" dir="cw">
                                      <p:cBhvr override="childStyle">
                                        <p:cTn id="35" dur="2000" fill="hold"/>
                                        <p:tgtEl>
                                          <p:spTgt spid="16"/>
                                        </p:tgtEl>
                                        <p:attrNameLst>
                                          <p:attrName>style.color</p:attrName>
                                        </p:attrNameLst>
                                      </p:cBhvr>
                                      <p:to>
                                        <a:schemeClr val="bg1"/>
                                      </p:to>
                                    </p:animClr>
                                  </p:childTnLst>
                                </p:cTn>
                              </p:par>
                            </p:childTnLst>
                          </p:cTn>
                        </p:par>
                      </p:childTnLst>
                    </p:cTn>
                  </p:par>
                </p:childTnLst>
              </p:cTn>
              <p:nextCondLst>
                <p:cond evt="onClick" delay="0">
                  <p:tgtEl>
                    <p:spTgt spid="16"/>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4DB31FB-103E-4F99-BA65-E42FF4DE6995}"/>
              </a:ext>
            </a:extLst>
          </p:cNvPr>
          <p:cNvGrpSpPr>
            <a:grpSpLocks/>
          </p:cNvGrpSpPr>
          <p:nvPr/>
        </p:nvGrpSpPr>
        <p:grpSpPr bwMode="auto">
          <a:xfrm>
            <a:off x="0" y="-26988"/>
            <a:ext cx="9144000" cy="1903413"/>
            <a:chOff x="0" y="-27384"/>
            <a:chExt cx="9143996" cy="1903181"/>
          </a:xfrm>
        </p:grpSpPr>
        <p:sp>
          <p:nvSpPr>
            <p:cNvPr id="11" name="Rectangle 10">
              <a:extLst>
                <a:ext uri="{FF2B5EF4-FFF2-40B4-BE49-F238E27FC236}">
                  <a16:creationId xmlns:a16="http://schemas.microsoft.com/office/drawing/2014/main" id="{CBDDC3DC-1B80-4D7C-9DF1-A3087C9932A6}"/>
                </a:ext>
              </a:extLst>
            </p:cNvPr>
            <p:cNvSpPr/>
            <p:nvPr/>
          </p:nvSpPr>
          <p:spPr bwMode="auto">
            <a:xfrm>
              <a:off x="0" y="-11511"/>
              <a:ext cx="9099546" cy="1887308"/>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8" descr="header-background.png">
              <a:extLst>
                <a:ext uri="{FF2B5EF4-FFF2-40B4-BE49-F238E27FC236}">
                  <a16:creationId xmlns:a16="http://schemas.microsoft.com/office/drawing/2014/main" id="{2C2229EB-DA45-49DB-A660-4E3CA9C590E8}"/>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MAIN_Logo_Get_Set.png">
              <a:extLst>
                <a:ext uri="{FF2B5EF4-FFF2-40B4-BE49-F238E27FC236}">
                  <a16:creationId xmlns:a16="http://schemas.microsoft.com/office/drawing/2014/main" id="{4B7D62BD-4162-4A39-8E1D-17ABB5F8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1">
            <a:extLst>
              <a:ext uri="{FF2B5EF4-FFF2-40B4-BE49-F238E27FC236}">
                <a16:creationId xmlns:a16="http://schemas.microsoft.com/office/drawing/2014/main" id="{4E353C68-CB79-421C-944C-E643478E7D2E}"/>
              </a:ext>
            </a:extLst>
          </p:cNvPr>
          <p:cNvSpPr txBox="1">
            <a:spLocks/>
          </p:cNvSpPr>
          <p:nvPr/>
        </p:nvSpPr>
        <p:spPr bwMode="auto">
          <a:xfrm>
            <a:off x="299596" y="155376"/>
            <a:ext cx="49204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800" b="1" dirty="0">
                <a:solidFill>
                  <a:srgbClr val="003865"/>
                </a:solidFill>
                <a:cs typeface="Arial" panose="020B0604020202020204" pitchFamily="34" charset="0"/>
              </a:rPr>
              <a:t>Match your facts…</a:t>
            </a:r>
            <a:endParaRPr lang="en-US" altLang="en-US" sz="1800" dirty="0">
              <a:solidFill>
                <a:srgbClr val="003865"/>
              </a:solidFill>
            </a:endParaRPr>
          </a:p>
          <a:p>
            <a:r>
              <a:rPr lang="en-US" altLang="en-US" sz="1800" dirty="0">
                <a:solidFill>
                  <a:srgbClr val="003865"/>
                </a:solidFill>
              </a:rPr>
              <a:t>Read the questions below. For each question, click to match the correct number. If you are correct the number box will change </a:t>
            </a:r>
            <a:r>
              <a:rPr lang="en-US" altLang="en-US" sz="1800" dirty="0" err="1">
                <a:solidFill>
                  <a:srgbClr val="003865"/>
                </a:solidFill>
              </a:rPr>
              <a:t>colour</a:t>
            </a:r>
            <a:r>
              <a:rPr lang="en-US" altLang="en-US" sz="1800" dirty="0">
                <a:solidFill>
                  <a:srgbClr val="003865"/>
                </a:solidFill>
              </a:rPr>
              <a:t> to match the fact.   </a:t>
            </a:r>
            <a:endParaRPr lang="en-GB" altLang="en-US" sz="1800" dirty="0">
              <a:solidFill>
                <a:srgbClr val="003865"/>
              </a:solidFill>
            </a:endParaRPr>
          </a:p>
        </p:txBody>
      </p:sp>
      <p:sp>
        <p:nvSpPr>
          <p:cNvPr id="3" name="Rectangle 2">
            <a:extLst>
              <a:ext uri="{FF2B5EF4-FFF2-40B4-BE49-F238E27FC236}">
                <a16:creationId xmlns:a16="http://schemas.microsoft.com/office/drawing/2014/main" id="{2A61C22C-D5A2-4DDF-AE1B-A86A7EFB4042}"/>
              </a:ext>
            </a:extLst>
          </p:cNvPr>
          <p:cNvSpPr/>
          <p:nvPr/>
        </p:nvSpPr>
        <p:spPr>
          <a:xfrm>
            <a:off x="395287" y="2989566"/>
            <a:ext cx="5976664" cy="792088"/>
          </a:xfrm>
          <a:prstGeom prst="rect">
            <a:avLst/>
          </a:prstGeom>
          <a:solidFill>
            <a:srgbClr val="FCB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rgbClr val="003865"/>
                </a:solidFill>
                <a:latin typeface="Arial" panose="020B0604020202020204" pitchFamily="34" charset="0"/>
                <a:cs typeface="Arial" panose="020B0604020202020204" pitchFamily="34" charset="0"/>
              </a:rPr>
              <a:t>How many new sports were added to the Rio 2016 Olympic Games?</a:t>
            </a:r>
          </a:p>
          <a:p>
            <a:pPr algn="ctr"/>
            <a:endParaRPr lang="en-GB" dirty="0"/>
          </a:p>
        </p:txBody>
      </p:sp>
      <p:sp>
        <p:nvSpPr>
          <p:cNvPr id="12" name="Rectangle 11">
            <a:extLst>
              <a:ext uri="{FF2B5EF4-FFF2-40B4-BE49-F238E27FC236}">
                <a16:creationId xmlns:a16="http://schemas.microsoft.com/office/drawing/2014/main" id="{E163892E-E38A-4747-A679-CAD7C6DD5433}"/>
              </a:ext>
            </a:extLst>
          </p:cNvPr>
          <p:cNvSpPr/>
          <p:nvPr/>
        </p:nvSpPr>
        <p:spPr>
          <a:xfrm>
            <a:off x="395287" y="3857355"/>
            <a:ext cx="5976664" cy="792088"/>
          </a:xfrm>
          <a:prstGeom prst="rect">
            <a:avLst/>
          </a:prstGeom>
          <a:solidFill>
            <a:srgbClr val="779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chemeClr val="bg1"/>
                </a:solidFill>
                <a:latin typeface="Arial" panose="020B0604020202020204" pitchFamily="34" charset="0"/>
                <a:cs typeface="Arial" panose="020B0604020202020204" pitchFamily="34" charset="0"/>
              </a:rPr>
              <a:t>What is the number of Olympic Rings?</a:t>
            </a:r>
          </a:p>
          <a:p>
            <a:pPr algn="ctr"/>
            <a:endParaRPr lang="en-GB" dirty="0"/>
          </a:p>
        </p:txBody>
      </p:sp>
      <p:sp>
        <p:nvSpPr>
          <p:cNvPr id="13" name="Rectangle 12">
            <a:extLst>
              <a:ext uri="{FF2B5EF4-FFF2-40B4-BE49-F238E27FC236}">
                <a16:creationId xmlns:a16="http://schemas.microsoft.com/office/drawing/2014/main" id="{68799FC1-9875-4404-A059-685BC9F30A60}"/>
              </a:ext>
            </a:extLst>
          </p:cNvPr>
          <p:cNvSpPr/>
          <p:nvPr/>
        </p:nvSpPr>
        <p:spPr>
          <a:xfrm>
            <a:off x="377640" y="2109455"/>
            <a:ext cx="5976664" cy="792088"/>
          </a:xfrm>
          <a:prstGeom prst="rect">
            <a:avLst/>
          </a:prstGeom>
          <a:solidFill>
            <a:srgbClr val="01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Over how many days was the Rio 2016 Olympic Games held?</a:t>
            </a:r>
          </a:p>
          <a:p>
            <a:pPr algn="ctr"/>
            <a:endParaRPr lang="en-GB" dirty="0"/>
          </a:p>
        </p:txBody>
      </p:sp>
      <p:sp>
        <p:nvSpPr>
          <p:cNvPr id="14" name="Rectangle 13">
            <a:extLst>
              <a:ext uri="{FF2B5EF4-FFF2-40B4-BE49-F238E27FC236}">
                <a16:creationId xmlns:a16="http://schemas.microsoft.com/office/drawing/2014/main" id="{53DB51E4-4228-4802-9959-FF0279052EB4}"/>
              </a:ext>
            </a:extLst>
          </p:cNvPr>
          <p:cNvSpPr/>
          <p:nvPr/>
        </p:nvSpPr>
        <p:spPr>
          <a:xfrm>
            <a:off x="395287" y="4725144"/>
            <a:ext cx="5976664" cy="792088"/>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What number of World Records were broken by </a:t>
            </a:r>
            <a:r>
              <a:rPr lang="en-GB" sz="1800" dirty="0" err="1">
                <a:solidFill>
                  <a:schemeClr val="bg1"/>
                </a:solidFill>
                <a:latin typeface="Arial" panose="020B0604020202020204" pitchFamily="34" charset="0"/>
                <a:cs typeface="Arial" panose="020B0604020202020204" pitchFamily="34" charset="0"/>
              </a:rPr>
              <a:t>ParalympicsGB</a:t>
            </a:r>
            <a:r>
              <a:rPr lang="en-GB" sz="1800" dirty="0">
                <a:solidFill>
                  <a:schemeClr val="bg1"/>
                </a:solidFill>
                <a:latin typeface="Arial" panose="020B0604020202020204" pitchFamily="34" charset="0"/>
                <a:cs typeface="Arial" panose="020B0604020202020204" pitchFamily="34" charset="0"/>
              </a:rPr>
              <a:t> at the Rio 2016 Paralympic Games? </a:t>
            </a:r>
          </a:p>
          <a:p>
            <a:pPr algn="ctr"/>
            <a:endParaRPr lang="en-GB" dirty="0"/>
          </a:p>
        </p:txBody>
      </p:sp>
      <p:sp>
        <p:nvSpPr>
          <p:cNvPr id="15" name="Rectangle 14">
            <a:extLst>
              <a:ext uri="{FF2B5EF4-FFF2-40B4-BE49-F238E27FC236}">
                <a16:creationId xmlns:a16="http://schemas.microsoft.com/office/drawing/2014/main" id="{91F5EE3B-01FA-4A8D-9FAF-31C29810634F}"/>
              </a:ext>
            </a:extLst>
          </p:cNvPr>
          <p:cNvSpPr/>
          <p:nvPr/>
        </p:nvSpPr>
        <p:spPr>
          <a:xfrm>
            <a:off x="395287" y="5592933"/>
            <a:ext cx="5976664" cy="792088"/>
          </a:xfrm>
          <a:prstGeom prst="rect">
            <a:avLst/>
          </a:prstGeom>
          <a:solidFill>
            <a:srgbClr val="C4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800" dirty="0">
              <a:solidFill>
                <a:srgbClr val="003865"/>
              </a:solidFill>
              <a:latin typeface="Arial" panose="020B0604020202020204" pitchFamily="34" charset="0"/>
              <a:cs typeface="Arial" panose="020B0604020202020204" pitchFamily="34" charset="0"/>
            </a:endParaRPr>
          </a:p>
          <a:p>
            <a:pPr marL="0" indent="0" algn="ctr">
              <a:buNone/>
            </a:pPr>
            <a:r>
              <a:rPr lang="en-GB" sz="1800" dirty="0">
                <a:solidFill>
                  <a:schemeClr val="bg1"/>
                </a:solidFill>
                <a:latin typeface="Arial" panose="020B0604020202020204" pitchFamily="34" charset="0"/>
                <a:cs typeface="Arial" panose="020B0604020202020204" pitchFamily="34" charset="0"/>
              </a:rPr>
              <a:t>How many medals were won by </a:t>
            </a:r>
            <a:r>
              <a:rPr lang="en-GB" sz="1800" dirty="0" err="1">
                <a:solidFill>
                  <a:schemeClr val="bg1"/>
                </a:solidFill>
                <a:latin typeface="Arial" panose="020B0604020202020204" pitchFamily="34" charset="0"/>
                <a:cs typeface="Arial" panose="020B0604020202020204" pitchFamily="34" charset="0"/>
              </a:rPr>
              <a:t>ParalympicsGB</a:t>
            </a:r>
            <a:r>
              <a:rPr lang="en-GB" sz="1800" dirty="0">
                <a:solidFill>
                  <a:schemeClr val="bg1"/>
                </a:solidFill>
                <a:latin typeface="Arial" panose="020B0604020202020204" pitchFamily="34" charset="0"/>
                <a:cs typeface="Arial" panose="020B0604020202020204" pitchFamily="34" charset="0"/>
              </a:rPr>
              <a:t> at the Sochi 2014 Paralympic Winter Games? </a:t>
            </a:r>
          </a:p>
          <a:p>
            <a:pPr algn="ctr"/>
            <a:endParaRPr lang="en-GB" dirty="0"/>
          </a:p>
        </p:txBody>
      </p:sp>
      <p:sp>
        <p:nvSpPr>
          <p:cNvPr id="4" name="Rectangle 3">
            <a:extLst>
              <a:ext uri="{FF2B5EF4-FFF2-40B4-BE49-F238E27FC236}">
                <a16:creationId xmlns:a16="http://schemas.microsoft.com/office/drawing/2014/main" id="{76B25715-80E8-43EC-9CDD-BD09D5A838E3}"/>
              </a:ext>
            </a:extLst>
          </p:cNvPr>
          <p:cNvSpPr/>
          <p:nvPr/>
        </p:nvSpPr>
        <p:spPr>
          <a:xfrm>
            <a:off x="7020275" y="2109455"/>
            <a:ext cx="17219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a:t>
            </a:r>
          </a:p>
        </p:txBody>
      </p:sp>
      <p:sp>
        <p:nvSpPr>
          <p:cNvPr id="16" name="Rectangle 15">
            <a:extLst>
              <a:ext uri="{FF2B5EF4-FFF2-40B4-BE49-F238E27FC236}">
                <a16:creationId xmlns:a16="http://schemas.microsoft.com/office/drawing/2014/main" id="{E6867DB3-17E5-4681-8E6A-A25F8DC6D36B}"/>
              </a:ext>
            </a:extLst>
          </p:cNvPr>
          <p:cNvSpPr/>
          <p:nvPr/>
        </p:nvSpPr>
        <p:spPr>
          <a:xfrm>
            <a:off x="7030077" y="3861399"/>
            <a:ext cx="1721968" cy="78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5</a:t>
            </a:r>
          </a:p>
        </p:txBody>
      </p:sp>
      <p:sp>
        <p:nvSpPr>
          <p:cNvPr id="17" name="Rectangle 16">
            <a:extLst>
              <a:ext uri="{FF2B5EF4-FFF2-40B4-BE49-F238E27FC236}">
                <a16:creationId xmlns:a16="http://schemas.microsoft.com/office/drawing/2014/main" id="{21A9D606-BCC6-436E-830A-1BF532A24874}"/>
              </a:ext>
            </a:extLst>
          </p:cNvPr>
          <p:cNvSpPr/>
          <p:nvPr/>
        </p:nvSpPr>
        <p:spPr>
          <a:xfrm>
            <a:off x="7030077" y="5587499"/>
            <a:ext cx="1721968" cy="797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17</a:t>
            </a:r>
          </a:p>
        </p:txBody>
      </p:sp>
      <p:sp>
        <p:nvSpPr>
          <p:cNvPr id="18" name="Rectangle 17">
            <a:extLst>
              <a:ext uri="{FF2B5EF4-FFF2-40B4-BE49-F238E27FC236}">
                <a16:creationId xmlns:a16="http://schemas.microsoft.com/office/drawing/2014/main" id="{37903B5B-419A-4CC2-B833-A6DC8625D9E0}"/>
              </a:ext>
            </a:extLst>
          </p:cNvPr>
          <p:cNvSpPr/>
          <p:nvPr/>
        </p:nvSpPr>
        <p:spPr>
          <a:xfrm>
            <a:off x="7016828" y="4728837"/>
            <a:ext cx="1721968" cy="788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6</a:t>
            </a:r>
          </a:p>
        </p:txBody>
      </p:sp>
      <p:sp>
        <p:nvSpPr>
          <p:cNvPr id="19" name="Rectangle 18">
            <a:extLst>
              <a:ext uri="{FF2B5EF4-FFF2-40B4-BE49-F238E27FC236}">
                <a16:creationId xmlns:a16="http://schemas.microsoft.com/office/drawing/2014/main" id="{608880FD-A098-4EB3-B99D-15BFC7B847C0}"/>
              </a:ext>
            </a:extLst>
          </p:cNvPr>
          <p:cNvSpPr/>
          <p:nvPr/>
        </p:nvSpPr>
        <p:spPr>
          <a:xfrm>
            <a:off x="7028656" y="2983588"/>
            <a:ext cx="1721968" cy="798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77932C"/>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2000" fill="hold"/>
                                        <p:tgtEl>
                                          <p:spTgt spid="16"/>
                                        </p:tgtEl>
                                        <p:attrNameLst>
                                          <p:attrName>style.color</p:attrName>
                                        </p:attrNameLst>
                                      </p:cBhvr>
                                      <p:to>
                                        <a:schemeClr val="bg1"/>
                                      </p:to>
                                    </p:animClr>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CB14F"/>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7"/>
                                        </p:tgtEl>
                                        <p:attrNameLst>
                                          <p:attrName>fillcolor</p:attrName>
                                        </p:attrNameLst>
                                      </p:cBhvr>
                                      <p:to>
                                        <a:srgbClr val="0181C8"/>
                                      </p:to>
                                    </p:animClr>
                                    <p:set>
                                      <p:cBhvr>
                                        <p:cTn id="23" dur="2000" fill="hold"/>
                                        <p:tgtEl>
                                          <p:spTgt spid="17"/>
                                        </p:tgtEl>
                                        <p:attrNameLst>
                                          <p:attrName>fill.type</p:attrName>
                                        </p:attrNameLst>
                                      </p:cBhvr>
                                      <p:to>
                                        <p:strVal val="solid"/>
                                      </p:to>
                                    </p:set>
                                    <p:set>
                                      <p:cBhvr>
                                        <p:cTn id="24"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19"/>
                                        </p:tgtEl>
                                        <p:attrNameLst>
                                          <p:attrName>fillcolor</p:attrName>
                                        </p:attrNameLst>
                                      </p:cBhvr>
                                      <p:to>
                                        <a:srgbClr val="003865"/>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par>
                                <p:cTn id="32" presetID="3" presetClass="emph" presetSubtype="2" fill="hold" grpId="0" nodeType="withEffect">
                                  <p:stCondLst>
                                    <p:cond delay="0"/>
                                  </p:stCondLst>
                                  <p:childTnLst>
                                    <p:animClr clrSpc="rgb" dir="cw">
                                      <p:cBhvr override="childStyle">
                                        <p:cTn id="33" dur="2000" fill="hold"/>
                                        <p:tgtEl>
                                          <p:spTgt spid="19"/>
                                        </p:tgtEl>
                                        <p:attrNameLst>
                                          <p:attrName>style.color</p:attrName>
                                        </p:attrNameLst>
                                      </p:cBhvr>
                                      <p:to>
                                        <a:schemeClr val="bg1"/>
                                      </p:to>
                                    </p:animClr>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C4000A"/>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cTn>
                              </p:par>
                              <p:par>
                                <p:cTn id="41" presetID="3" presetClass="emph" presetSubtype="2" fill="hold" grpId="0" nodeType="withEffect">
                                  <p:stCondLst>
                                    <p:cond delay="0"/>
                                  </p:stCondLst>
                                  <p:childTnLst>
                                    <p:animClr clrSpc="rgb" dir="cw">
                                      <p:cBhvr override="childStyle">
                                        <p:cTn id="42" dur="2000" fill="hold"/>
                                        <p:tgtEl>
                                          <p:spTgt spid="18"/>
                                        </p:tgtEl>
                                        <p:attrNameLst>
                                          <p:attrName>style.color</p:attrName>
                                        </p:attrNameLst>
                                      </p:cBhvr>
                                      <p:to>
                                        <a:schemeClr val="bg1"/>
                                      </p:to>
                                    </p:animClr>
                                  </p:childTnLst>
                                </p:cTn>
                              </p:par>
                            </p:childTnLst>
                          </p:cTn>
                        </p:par>
                      </p:childTnLst>
                    </p:cTn>
                  </p:par>
                </p:childTnLst>
              </p:cTn>
              <p:nextCondLst>
                <p:cond evt="onClick" delay="0">
                  <p:tgtEl>
                    <p:spTgt spid="18"/>
                  </p:tgtEl>
                </p:cond>
              </p:nextCondLst>
            </p:seq>
          </p:childTnLst>
        </p:cTn>
      </p:par>
    </p:tnLst>
    <p:bldLst>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1869731"/>
            <a:ext cx="7992690" cy="480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1. How many countries competed at the Rio 2016 Olympic Games?</a:t>
            </a:r>
          </a:p>
          <a:p>
            <a:pPr marL="0" indent="0">
              <a:buNone/>
            </a:pPr>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2. How many Paralympic Values are there?</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3. How many medal events were competed during the 1896 Olympic Games (the first modern Olympic Games)?</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endParaRPr lang="en-GB" sz="1800" b="1" dirty="0">
              <a:solidFill>
                <a:srgbClr val="003865"/>
              </a:solidFill>
            </a:endParaRPr>
          </a:p>
          <a:p>
            <a:pPr marL="0" indent="0">
              <a:buNone/>
            </a:pPr>
            <a:r>
              <a:rPr lang="en-GB" sz="1800" b="1" dirty="0">
                <a:solidFill>
                  <a:srgbClr val="003865"/>
                </a:solidFill>
              </a:rPr>
              <a:t>4. How many medal events were contested at the 2016 Olympic Games?</a:t>
            </a: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1763688" y="2416565"/>
            <a:ext cx="1079996" cy="369332"/>
          </a:xfrm>
          <a:prstGeom prst="rect">
            <a:avLst/>
          </a:prstGeom>
          <a:noFill/>
        </p:spPr>
        <p:txBody>
          <a:bodyPr wrap="square" rtlCol="0">
            <a:spAutoFit/>
          </a:bodyPr>
          <a:lstStyle/>
          <a:p>
            <a:r>
              <a:rPr lang="en-GB" sz="1800" b="1" dirty="0">
                <a:solidFill>
                  <a:srgbClr val="003865"/>
                </a:solidFill>
              </a:rPr>
              <a:t>205</a:t>
            </a:r>
          </a:p>
        </p:txBody>
      </p:sp>
      <p:sp>
        <p:nvSpPr>
          <p:cNvPr id="5" name="TextBox 4">
            <a:extLst>
              <a:ext uri="{FF2B5EF4-FFF2-40B4-BE49-F238E27FC236}">
                <a16:creationId xmlns:a16="http://schemas.microsoft.com/office/drawing/2014/main" id="{3BEE313B-DF13-49AB-8377-1318CA4CA40A}"/>
              </a:ext>
            </a:extLst>
          </p:cNvPr>
          <p:cNvSpPr txBox="1"/>
          <p:nvPr/>
        </p:nvSpPr>
        <p:spPr>
          <a:xfrm>
            <a:off x="4117727" y="2416565"/>
            <a:ext cx="864096" cy="369332"/>
          </a:xfrm>
          <a:prstGeom prst="rect">
            <a:avLst/>
          </a:prstGeom>
          <a:noFill/>
        </p:spPr>
        <p:txBody>
          <a:bodyPr wrap="square" rtlCol="0">
            <a:spAutoFit/>
          </a:bodyPr>
          <a:lstStyle/>
          <a:p>
            <a:r>
              <a:rPr lang="en-GB" sz="1800" b="1" dirty="0">
                <a:solidFill>
                  <a:srgbClr val="003865"/>
                </a:solidFill>
              </a:rPr>
              <a:t>152</a:t>
            </a:r>
          </a:p>
        </p:txBody>
      </p:sp>
      <p:sp>
        <p:nvSpPr>
          <p:cNvPr id="6" name="TextBox 5">
            <a:extLst>
              <a:ext uri="{FF2B5EF4-FFF2-40B4-BE49-F238E27FC236}">
                <a16:creationId xmlns:a16="http://schemas.microsoft.com/office/drawing/2014/main" id="{716DFD38-DD8A-4912-B687-3C1556A28D03}"/>
              </a:ext>
            </a:extLst>
          </p:cNvPr>
          <p:cNvSpPr txBox="1"/>
          <p:nvPr/>
        </p:nvSpPr>
        <p:spPr>
          <a:xfrm>
            <a:off x="6535810" y="2416565"/>
            <a:ext cx="648069" cy="369332"/>
          </a:xfrm>
          <a:prstGeom prst="rect">
            <a:avLst/>
          </a:prstGeom>
          <a:noFill/>
        </p:spPr>
        <p:txBody>
          <a:bodyPr wrap="square" rtlCol="0">
            <a:spAutoFit/>
          </a:bodyPr>
          <a:lstStyle/>
          <a:p>
            <a:r>
              <a:rPr lang="en-GB" sz="1800" b="1" dirty="0">
                <a:solidFill>
                  <a:srgbClr val="003865"/>
                </a:solidFill>
              </a:rPr>
              <a:t>234</a:t>
            </a:r>
          </a:p>
        </p:txBody>
      </p:sp>
      <p:sp>
        <p:nvSpPr>
          <p:cNvPr id="7" name="TextBox 6">
            <a:extLst>
              <a:ext uri="{FF2B5EF4-FFF2-40B4-BE49-F238E27FC236}">
                <a16:creationId xmlns:a16="http://schemas.microsoft.com/office/drawing/2014/main" id="{9971D122-9792-4490-AECE-8BDCC135A822}"/>
              </a:ext>
            </a:extLst>
          </p:cNvPr>
          <p:cNvSpPr txBox="1"/>
          <p:nvPr/>
        </p:nvSpPr>
        <p:spPr>
          <a:xfrm>
            <a:off x="1878577" y="3520165"/>
            <a:ext cx="468114" cy="369332"/>
          </a:xfrm>
          <a:prstGeom prst="rect">
            <a:avLst/>
          </a:prstGeom>
          <a:noFill/>
        </p:spPr>
        <p:txBody>
          <a:bodyPr wrap="square" rtlCol="0">
            <a:spAutoFit/>
          </a:bodyPr>
          <a:lstStyle/>
          <a:p>
            <a:r>
              <a:rPr lang="en-GB" sz="1800" b="1" dirty="0">
                <a:solidFill>
                  <a:srgbClr val="003865"/>
                </a:solidFill>
              </a:rPr>
              <a:t>4</a:t>
            </a:r>
          </a:p>
        </p:txBody>
      </p:sp>
      <p:sp>
        <p:nvSpPr>
          <p:cNvPr id="15" name="TextBox 14">
            <a:extLst>
              <a:ext uri="{FF2B5EF4-FFF2-40B4-BE49-F238E27FC236}">
                <a16:creationId xmlns:a16="http://schemas.microsoft.com/office/drawing/2014/main" id="{C0FE5E93-A5C1-416A-B1F2-70E44E27D86D}"/>
              </a:ext>
            </a:extLst>
          </p:cNvPr>
          <p:cNvSpPr txBox="1"/>
          <p:nvPr/>
        </p:nvSpPr>
        <p:spPr>
          <a:xfrm>
            <a:off x="4139952" y="3520165"/>
            <a:ext cx="432048" cy="369332"/>
          </a:xfrm>
          <a:prstGeom prst="rect">
            <a:avLst/>
          </a:prstGeom>
          <a:noFill/>
        </p:spPr>
        <p:txBody>
          <a:bodyPr wrap="square" rtlCol="0">
            <a:spAutoFit/>
          </a:bodyPr>
          <a:lstStyle/>
          <a:p>
            <a:r>
              <a:rPr lang="en-GB" sz="1800" b="1" dirty="0">
                <a:solidFill>
                  <a:srgbClr val="003865"/>
                </a:solidFill>
              </a:rPr>
              <a:t>3</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643820" y="3511491"/>
            <a:ext cx="432048" cy="369332"/>
          </a:xfrm>
          <a:prstGeom prst="rect">
            <a:avLst/>
          </a:prstGeom>
          <a:noFill/>
        </p:spPr>
        <p:txBody>
          <a:bodyPr wrap="square" rtlCol="0">
            <a:spAutoFit/>
          </a:bodyPr>
          <a:lstStyle/>
          <a:p>
            <a:r>
              <a:rPr lang="en-GB" sz="1800" b="1" dirty="0">
                <a:solidFill>
                  <a:srgbClr val="003865"/>
                </a:solidFill>
              </a:rPr>
              <a:t>7</a:t>
            </a:r>
          </a:p>
        </p:txBody>
      </p:sp>
      <p:sp>
        <p:nvSpPr>
          <p:cNvPr id="17" name="TextBox 16">
            <a:extLst>
              <a:ext uri="{FF2B5EF4-FFF2-40B4-BE49-F238E27FC236}">
                <a16:creationId xmlns:a16="http://schemas.microsoft.com/office/drawing/2014/main" id="{148A52C6-0733-47FE-AEEB-003BB60881EE}"/>
              </a:ext>
            </a:extLst>
          </p:cNvPr>
          <p:cNvSpPr txBox="1"/>
          <p:nvPr/>
        </p:nvSpPr>
        <p:spPr>
          <a:xfrm>
            <a:off x="6609381" y="4910939"/>
            <a:ext cx="500926" cy="369332"/>
          </a:xfrm>
          <a:prstGeom prst="rect">
            <a:avLst/>
          </a:prstGeom>
          <a:noFill/>
        </p:spPr>
        <p:txBody>
          <a:bodyPr wrap="square" rtlCol="0">
            <a:spAutoFit/>
          </a:bodyPr>
          <a:lstStyle/>
          <a:p>
            <a:r>
              <a:rPr lang="en-GB" sz="1800" b="1" dirty="0">
                <a:solidFill>
                  <a:srgbClr val="003865"/>
                </a:solidFill>
              </a:rPr>
              <a:t>43</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842573" y="4910939"/>
            <a:ext cx="540122" cy="369332"/>
          </a:xfrm>
          <a:prstGeom prst="rect">
            <a:avLst/>
          </a:prstGeom>
          <a:noFill/>
        </p:spPr>
        <p:txBody>
          <a:bodyPr wrap="square" rtlCol="0">
            <a:spAutoFit/>
          </a:bodyPr>
          <a:lstStyle/>
          <a:p>
            <a:r>
              <a:rPr lang="en-GB" sz="1800" b="1" dirty="0">
                <a:solidFill>
                  <a:srgbClr val="003865"/>
                </a:solidFill>
              </a:rPr>
              <a:t>26</a:t>
            </a:r>
          </a:p>
        </p:txBody>
      </p:sp>
      <p:sp>
        <p:nvSpPr>
          <p:cNvPr id="19" name="TextBox 18">
            <a:extLst>
              <a:ext uri="{FF2B5EF4-FFF2-40B4-BE49-F238E27FC236}">
                <a16:creationId xmlns:a16="http://schemas.microsoft.com/office/drawing/2014/main" id="{4C8FA293-78EE-4A26-889A-A4337C507306}"/>
              </a:ext>
            </a:extLst>
          </p:cNvPr>
          <p:cNvSpPr txBox="1"/>
          <p:nvPr/>
        </p:nvSpPr>
        <p:spPr>
          <a:xfrm>
            <a:off x="4071074" y="4910939"/>
            <a:ext cx="644942" cy="369332"/>
          </a:xfrm>
          <a:prstGeom prst="rect">
            <a:avLst/>
          </a:prstGeom>
          <a:noFill/>
        </p:spPr>
        <p:txBody>
          <a:bodyPr wrap="square" rtlCol="0">
            <a:spAutoFit/>
          </a:bodyPr>
          <a:lstStyle/>
          <a:p>
            <a:r>
              <a:rPr lang="en-GB" sz="1800" b="1" dirty="0">
                <a:solidFill>
                  <a:srgbClr val="003865"/>
                </a:solidFill>
              </a:rPr>
              <a:t>100</a:t>
            </a:r>
          </a:p>
        </p:txBody>
      </p:sp>
      <p:sp>
        <p:nvSpPr>
          <p:cNvPr id="20" name="TextBox 19">
            <a:extLst>
              <a:ext uri="{FF2B5EF4-FFF2-40B4-BE49-F238E27FC236}">
                <a16:creationId xmlns:a16="http://schemas.microsoft.com/office/drawing/2014/main" id="{BB2DB005-F340-41AB-A802-5EBFD3FDB4C7}"/>
              </a:ext>
            </a:extLst>
          </p:cNvPr>
          <p:cNvSpPr txBox="1"/>
          <p:nvPr/>
        </p:nvSpPr>
        <p:spPr>
          <a:xfrm>
            <a:off x="1842573" y="6267028"/>
            <a:ext cx="619006" cy="369332"/>
          </a:xfrm>
          <a:prstGeom prst="rect">
            <a:avLst/>
          </a:prstGeom>
          <a:noFill/>
        </p:spPr>
        <p:txBody>
          <a:bodyPr wrap="square" rtlCol="0">
            <a:spAutoFit/>
          </a:bodyPr>
          <a:lstStyle/>
          <a:p>
            <a:r>
              <a:rPr lang="en-GB" sz="1800" b="1" dirty="0">
                <a:solidFill>
                  <a:srgbClr val="003865"/>
                </a:solidFill>
              </a:rPr>
              <a:t>156</a:t>
            </a:r>
          </a:p>
        </p:txBody>
      </p:sp>
      <p:sp>
        <p:nvSpPr>
          <p:cNvPr id="21" name="TextBox 20">
            <a:extLst>
              <a:ext uri="{FF2B5EF4-FFF2-40B4-BE49-F238E27FC236}">
                <a16:creationId xmlns:a16="http://schemas.microsoft.com/office/drawing/2014/main" id="{B0E8E110-2E81-4A97-B999-98263C2FAB64}"/>
              </a:ext>
            </a:extLst>
          </p:cNvPr>
          <p:cNvSpPr txBox="1"/>
          <p:nvPr/>
        </p:nvSpPr>
        <p:spPr>
          <a:xfrm>
            <a:off x="4037062" y="6267028"/>
            <a:ext cx="720080" cy="369332"/>
          </a:xfrm>
          <a:prstGeom prst="rect">
            <a:avLst/>
          </a:prstGeom>
          <a:noFill/>
        </p:spPr>
        <p:txBody>
          <a:bodyPr wrap="square" rtlCol="0">
            <a:spAutoFit/>
          </a:bodyPr>
          <a:lstStyle/>
          <a:p>
            <a:r>
              <a:rPr lang="en-GB" sz="1800" b="1" dirty="0">
                <a:solidFill>
                  <a:srgbClr val="003865"/>
                </a:solidFill>
              </a:rPr>
              <a:t>306</a:t>
            </a:r>
          </a:p>
        </p:txBody>
      </p:sp>
      <p:sp>
        <p:nvSpPr>
          <p:cNvPr id="22" name="TextBox 21">
            <a:extLst>
              <a:ext uri="{FF2B5EF4-FFF2-40B4-BE49-F238E27FC236}">
                <a16:creationId xmlns:a16="http://schemas.microsoft.com/office/drawing/2014/main" id="{263F1396-3940-49BB-8E7A-012A8AB0571D}"/>
              </a:ext>
            </a:extLst>
          </p:cNvPr>
          <p:cNvSpPr txBox="1"/>
          <p:nvPr/>
        </p:nvSpPr>
        <p:spPr>
          <a:xfrm>
            <a:off x="6607817" y="6267028"/>
            <a:ext cx="576062" cy="369332"/>
          </a:xfrm>
          <a:prstGeom prst="rect">
            <a:avLst/>
          </a:prstGeom>
          <a:noFill/>
        </p:spPr>
        <p:txBody>
          <a:bodyPr wrap="square" rtlCol="0">
            <a:spAutoFit/>
          </a:bodyPr>
          <a:lstStyle/>
          <a:p>
            <a:r>
              <a:rPr lang="en-GB" sz="1800" b="1" dirty="0">
                <a:solidFill>
                  <a:srgbClr val="003865"/>
                </a:solidFill>
              </a:rPr>
              <a:t>206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2000" fill="hold"/>
                                        <p:tgtEl>
                                          <p:spTgt spid="20"/>
                                        </p:tgtEl>
                                        <p:attrNameLst>
                                          <p:attrName>style.color</p:attrName>
                                        </p:attrNameLst>
                                      </p:cBhvr>
                                      <p:to>
                                        <a:srgbClr val="C4000A"/>
                                      </p:to>
                                    </p:animClr>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2000" fill="hold"/>
                                        <p:tgtEl>
                                          <p:spTgt spid="21">
                                            <p:txEl>
                                              <p:pRg st="0" end="0"/>
                                            </p:txEl>
                                          </p:spTgt>
                                        </p:tgtEl>
                                        <p:attrNameLst>
                                          <p:attrName>style.color</p:attrName>
                                        </p:attrNameLst>
                                      </p:cBhvr>
                                      <p:to>
                                        <a:srgbClr val="77932C"/>
                                      </p:to>
                                    </p:animClr>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3" presetClass="emph" presetSubtype="2" fill="hold" grpId="0" nodeType="clickEffect">
                                  <p:stCondLst>
                                    <p:cond delay="0"/>
                                  </p:stCondLst>
                                  <p:childTnLst>
                                    <p:animClr clrSpc="rgb" dir="cw">
                                      <p:cBhvr override="childStyle">
                                        <p:cTn id="61" dur="2000" fill="hold"/>
                                        <p:tgtEl>
                                          <p:spTgt spid="22"/>
                                        </p:tgtEl>
                                        <p:attrNameLst>
                                          <p:attrName>style.color</p:attrName>
                                        </p:attrNameLst>
                                      </p:cBhvr>
                                      <p:to>
                                        <a:srgbClr val="C4000A"/>
                                      </p:to>
                                    </p:animClr>
                                  </p:childTnLst>
                                </p:cTn>
                              </p:par>
                            </p:childTnLst>
                          </p:cTn>
                        </p:par>
                      </p:childTnLst>
                    </p:cTn>
                  </p:par>
                </p:childTnLst>
              </p:cTn>
              <p:nextCondLst>
                <p:cond evt="onClick" delay="0">
                  <p:tgtEl>
                    <p:spTgt spid="22"/>
                  </p:tgtEl>
                </p:cond>
              </p:nextCondLst>
            </p:seq>
          </p:childTnLst>
        </p:cTn>
      </p:par>
    </p:tnLst>
    <p:bldLst>
      <p:bldP spid="5" grpId="0"/>
      <p:bldP spid="15" grpId="0"/>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2146730"/>
            <a:ext cx="799269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5. How many days long were the 2016 Paralympic Games?</a:t>
            </a:r>
          </a:p>
          <a:p>
            <a:pPr marL="0" indent="0">
              <a:buNone/>
            </a:pPr>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6. How many competition venues were used for the 2008 Beijing Olympic Games?</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7. How many countries competed at the first Paralympic Games in Rome, 1960? </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6811730" y="2661255"/>
            <a:ext cx="484003" cy="369332"/>
          </a:xfrm>
          <a:prstGeom prst="rect">
            <a:avLst/>
          </a:prstGeom>
          <a:noFill/>
        </p:spPr>
        <p:txBody>
          <a:bodyPr wrap="square" rtlCol="0">
            <a:spAutoFit/>
          </a:bodyPr>
          <a:lstStyle/>
          <a:p>
            <a:r>
              <a:rPr lang="en-GB" sz="1800" b="1" dirty="0">
                <a:solidFill>
                  <a:srgbClr val="003865"/>
                </a:solidFill>
              </a:rPr>
              <a:t>17</a:t>
            </a:r>
          </a:p>
        </p:txBody>
      </p:sp>
      <p:sp>
        <p:nvSpPr>
          <p:cNvPr id="5" name="TextBox 4">
            <a:extLst>
              <a:ext uri="{FF2B5EF4-FFF2-40B4-BE49-F238E27FC236}">
                <a16:creationId xmlns:a16="http://schemas.microsoft.com/office/drawing/2014/main" id="{3BEE313B-DF13-49AB-8377-1318CA4CA40A}"/>
              </a:ext>
            </a:extLst>
          </p:cNvPr>
          <p:cNvSpPr txBox="1"/>
          <p:nvPr/>
        </p:nvSpPr>
        <p:spPr>
          <a:xfrm>
            <a:off x="4266616" y="2662818"/>
            <a:ext cx="550568" cy="369332"/>
          </a:xfrm>
          <a:prstGeom prst="rect">
            <a:avLst/>
          </a:prstGeom>
          <a:noFill/>
        </p:spPr>
        <p:txBody>
          <a:bodyPr wrap="square" rtlCol="0">
            <a:spAutoFit/>
          </a:bodyPr>
          <a:lstStyle/>
          <a:p>
            <a:r>
              <a:rPr lang="en-GB" sz="1800" b="1" dirty="0">
                <a:solidFill>
                  <a:srgbClr val="003865"/>
                </a:solidFill>
              </a:rPr>
              <a:t>19</a:t>
            </a:r>
          </a:p>
        </p:txBody>
      </p:sp>
      <p:sp>
        <p:nvSpPr>
          <p:cNvPr id="6" name="TextBox 5">
            <a:extLst>
              <a:ext uri="{FF2B5EF4-FFF2-40B4-BE49-F238E27FC236}">
                <a16:creationId xmlns:a16="http://schemas.microsoft.com/office/drawing/2014/main" id="{716DFD38-DD8A-4912-B687-3C1556A28D03}"/>
              </a:ext>
            </a:extLst>
          </p:cNvPr>
          <p:cNvSpPr txBox="1"/>
          <p:nvPr/>
        </p:nvSpPr>
        <p:spPr>
          <a:xfrm>
            <a:off x="1620296" y="2662818"/>
            <a:ext cx="888710" cy="369332"/>
          </a:xfrm>
          <a:prstGeom prst="rect">
            <a:avLst/>
          </a:prstGeom>
          <a:noFill/>
        </p:spPr>
        <p:txBody>
          <a:bodyPr wrap="square" rtlCol="0">
            <a:spAutoFit/>
          </a:bodyPr>
          <a:lstStyle/>
          <a:p>
            <a:r>
              <a:rPr lang="en-GB" sz="1800" b="1" dirty="0">
                <a:solidFill>
                  <a:srgbClr val="003865"/>
                </a:solidFill>
              </a:rPr>
              <a:t>16</a:t>
            </a:r>
          </a:p>
        </p:txBody>
      </p:sp>
      <p:sp>
        <p:nvSpPr>
          <p:cNvPr id="7" name="TextBox 6">
            <a:extLst>
              <a:ext uri="{FF2B5EF4-FFF2-40B4-BE49-F238E27FC236}">
                <a16:creationId xmlns:a16="http://schemas.microsoft.com/office/drawing/2014/main" id="{9971D122-9792-4490-AECE-8BDCC135A822}"/>
              </a:ext>
            </a:extLst>
          </p:cNvPr>
          <p:cNvSpPr txBox="1"/>
          <p:nvPr/>
        </p:nvSpPr>
        <p:spPr>
          <a:xfrm>
            <a:off x="1620296" y="4105003"/>
            <a:ext cx="468114" cy="369332"/>
          </a:xfrm>
          <a:prstGeom prst="rect">
            <a:avLst/>
          </a:prstGeom>
          <a:noFill/>
        </p:spPr>
        <p:txBody>
          <a:bodyPr wrap="square" rtlCol="0">
            <a:spAutoFit/>
          </a:bodyPr>
          <a:lstStyle/>
          <a:p>
            <a:r>
              <a:rPr lang="en-GB" sz="1800" b="1" dirty="0">
                <a:solidFill>
                  <a:srgbClr val="003865"/>
                </a:solidFill>
              </a:rPr>
              <a:t>37</a:t>
            </a:r>
          </a:p>
        </p:txBody>
      </p:sp>
      <p:sp>
        <p:nvSpPr>
          <p:cNvPr id="15" name="TextBox 14">
            <a:extLst>
              <a:ext uri="{FF2B5EF4-FFF2-40B4-BE49-F238E27FC236}">
                <a16:creationId xmlns:a16="http://schemas.microsoft.com/office/drawing/2014/main" id="{C0FE5E93-A5C1-416A-B1F2-70E44E27D86D}"/>
              </a:ext>
            </a:extLst>
          </p:cNvPr>
          <p:cNvSpPr txBox="1"/>
          <p:nvPr/>
        </p:nvSpPr>
        <p:spPr>
          <a:xfrm>
            <a:off x="4289872" y="4085722"/>
            <a:ext cx="504056" cy="369332"/>
          </a:xfrm>
          <a:prstGeom prst="rect">
            <a:avLst/>
          </a:prstGeom>
          <a:noFill/>
        </p:spPr>
        <p:txBody>
          <a:bodyPr wrap="square" rtlCol="0">
            <a:spAutoFit/>
          </a:bodyPr>
          <a:lstStyle/>
          <a:p>
            <a:r>
              <a:rPr lang="en-GB" sz="1800" b="1" dirty="0">
                <a:solidFill>
                  <a:srgbClr val="003865"/>
                </a:solidFill>
              </a:rPr>
              <a:t>26</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752293" y="4085722"/>
            <a:ext cx="592476" cy="369332"/>
          </a:xfrm>
          <a:prstGeom prst="rect">
            <a:avLst/>
          </a:prstGeom>
          <a:noFill/>
        </p:spPr>
        <p:txBody>
          <a:bodyPr wrap="square" rtlCol="0">
            <a:spAutoFit/>
          </a:bodyPr>
          <a:lstStyle/>
          <a:p>
            <a:r>
              <a:rPr lang="en-GB" sz="1800" b="1" dirty="0">
                <a:solidFill>
                  <a:srgbClr val="003865"/>
                </a:solidFill>
              </a:rPr>
              <a:t>19</a:t>
            </a:r>
          </a:p>
        </p:txBody>
      </p:sp>
      <p:sp>
        <p:nvSpPr>
          <p:cNvPr id="17" name="TextBox 16">
            <a:extLst>
              <a:ext uri="{FF2B5EF4-FFF2-40B4-BE49-F238E27FC236}">
                <a16:creationId xmlns:a16="http://schemas.microsoft.com/office/drawing/2014/main" id="{148A52C6-0733-47FE-AEEB-003BB60881EE}"/>
              </a:ext>
            </a:extLst>
          </p:cNvPr>
          <p:cNvSpPr txBox="1"/>
          <p:nvPr/>
        </p:nvSpPr>
        <p:spPr>
          <a:xfrm>
            <a:off x="6843843" y="5508626"/>
            <a:ext cx="500926" cy="369332"/>
          </a:xfrm>
          <a:prstGeom prst="rect">
            <a:avLst/>
          </a:prstGeom>
          <a:noFill/>
        </p:spPr>
        <p:txBody>
          <a:bodyPr wrap="square" rtlCol="0">
            <a:spAutoFit/>
          </a:bodyPr>
          <a:lstStyle/>
          <a:p>
            <a:r>
              <a:rPr lang="en-GB" sz="1800" b="1" dirty="0">
                <a:solidFill>
                  <a:srgbClr val="003865"/>
                </a:solidFill>
              </a:rPr>
              <a:t>23</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612874" y="5508626"/>
            <a:ext cx="540122" cy="369332"/>
          </a:xfrm>
          <a:prstGeom prst="rect">
            <a:avLst/>
          </a:prstGeom>
          <a:noFill/>
        </p:spPr>
        <p:txBody>
          <a:bodyPr wrap="square" rtlCol="0">
            <a:spAutoFit/>
          </a:bodyPr>
          <a:lstStyle/>
          <a:p>
            <a:r>
              <a:rPr lang="en-GB" sz="1800" b="1" dirty="0">
                <a:solidFill>
                  <a:srgbClr val="003865"/>
                </a:solidFill>
              </a:rPr>
              <a:t>54</a:t>
            </a:r>
          </a:p>
        </p:txBody>
      </p:sp>
      <p:sp>
        <p:nvSpPr>
          <p:cNvPr id="19" name="TextBox 18">
            <a:extLst>
              <a:ext uri="{FF2B5EF4-FFF2-40B4-BE49-F238E27FC236}">
                <a16:creationId xmlns:a16="http://schemas.microsoft.com/office/drawing/2014/main" id="{4C8FA293-78EE-4A26-889A-A4337C507306}"/>
              </a:ext>
            </a:extLst>
          </p:cNvPr>
          <p:cNvSpPr txBox="1"/>
          <p:nvPr/>
        </p:nvSpPr>
        <p:spPr>
          <a:xfrm>
            <a:off x="4302583" y="5508626"/>
            <a:ext cx="514601" cy="369332"/>
          </a:xfrm>
          <a:prstGeom prst="rect">
            <a:avLst/>
          </a:prstGeom>
          <a:noFill/>
        </p:spPr>
        <p:txBody>
          <a:bodyPr wrap="square" rtlCol="0">
            <a:spAutoFit/>
          </a:bodyPr>
          <a:lstStyle/>
          <a:p>
            <a:r>
              <a:rPr lang="en-GB" sz="1800" b="1" dirty="0">
                <a:solidFill>
                  <a:srgbClr val="003865"/>
                </a:solidFill>
              </a:rPr>
              <a:t>83</a:t>
            </a:r>
          </a:p>
        </p:txBody>
      </p:sp>
    </p:spTree>
    <p:extLst>
      <p:ext uri="{BB962C8B-B14F-4D97-AF65-F5344CB8AC3E}">
        <p14:creationId xmlns:p14="http://schemas.microsoft.com/office/powerpoint/2010/main" val="97893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childTnLst>
        </p:cTn>
      </p:par>
    </p:tnLst>
    <p:bldLst>
      <p:bldP spid="5" grpId="0"/>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2146730"/>
            <a:ext cx="799269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8. How many tickets were available for the 2016 Paralympic Games events?</a:t>
            </a:r>
          </a:p>
          <a:p>
            <a:pPr marL="0" indent="0"/>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9. In what year were the Olympic Games were first held in London?</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10. How many volunteers were needed to support the 2012 Olympic and Paralympic Games?</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1285803" y="2936841"/>
            <a:ext cx="1533531" cy="369332"/>
          </a:xfrm>
          <a:prstGeom prst="rect">
            <a:avLst/>
          </a:prstGeom>
          <a:noFill/>
        </p:spPr>
        <p:txBody>
          <a:bodyPr wrap="square" rtlCol="0">
            <a:spAutoFit/>
          </a:bodyPr>
          <a:lstStyle/>
          <a:p>
            <a:r>
              <a:rPr lang="en-GB" sz="1800" b="1" dirty="0">
                <a:solidFill>
                  <a:srgbClr val="003865"/>
                </a:solidFill>
              </a:rPr>
              <a:t>1.8 million </a:t>
            </a:r>
          </a:p>
        </p:txBody>
      </p:sp>
      <p:sp>
        <p:nvSpPr>
          <p:cNvPr id="5" name="TextBox 4">
            <a:extLst>
              <a:ext uri="{FF2B5EF4-FFF2-40B4-BE49-F238E27FC236}">
                <a16:creationId xmlns:a16="http://schemas.microsoft.com/office/drawing/2014/main" id="{3BEE313B-DF13-49AB-8377-1318CA4CA40A}"/>
              </a:ext>
            </a:extLst>
          </p:cNvPr>
          <p:cNvSpPr txBox="1"/>
          <p:nvPr/>
        </p:nvSpPr>
        <p:spPr>
          <a:xfrm>
            <a:off x="3930674" y="2936841"/>
            <a:ext cx="1385504" cy="369332"/>
          </a:xfrm>
          <a:prstGeom prst="rect">
            <a:avLst/>
          </a:prstGeom>
          <a:noFill/>
        </p:spPr>
        <p:txBody>
          <a:bodyPr wrap="square" rtlCol="0">
            <a:spAutoFit/>
          </a:bodyPr>
          <a:lstStyle/>
          <a:p>
            <a:r>
              <a:rPr lang="en-GB" sz="1800" b="1" dirty="0">
                <a:solidFill>
                  <a:srgbClr val="003865"/>
                </a:solidFill>
              </a:rPr>
              <a:t>2.5 million </a:t>
            </a:r>
          </a:p>
        </p:txBody>
      </p:sp>
      <p:sp>
        <p:nvSpPr>
          <p:cNvPr id="6" name="TextBox 5">
            <a:extLst>
              <a:ext uri="{FF2B5EF4-FFF2-40B4-BE49-F238E27FC236}">
                <a16:creationId xmlns:a16="http://schemas.microsoft.com/office/drawing/2014/main" id="{716DFD38-DD8A-4912-B687-3C1556A28D03}"/>
              </a:ext>
            </a:extLst>
          </p:cNvPr>
          <p:cNvSpPr txBox="1"/>
          <p:nvPr/>
        </p:nvSpPr>
        <p:spPr>
          <a:xfrm>
            <a:off x="6563488" y="2924231"/>
            <a:ext cx="1184541" cy="369332"/>
          </a:xfrm>
          <a:prstGeom prst="rect">
            <a:avLst/>
          </a:prstGeom>
          <a:noFill/>
        </p:spPr>
        <p:txBody>
          <a:bodyPr wrap="square" rtlCol="0">
            <a:spAutoFit/>
          </a:bodyPr>
          <a:lstStyle/>
          <a:p>
            <a:r>
              <a:rPr lang="en-GB" sz="1800" b="1" dirty="0">
                <a:solidFill>
                  <a:srgbClr val="003865"/>
                </a:solidFill>
              </a:rPr>
              <a:t>780,000</a:t>
            </a:r>
          </a:p>
        </p:txBody>
      </p:sp>
      <p:sp>
        <p:nvSpPr>
          <p:cNvPr id="7" name="TextBox 6">
            <a:extLst>
              <a:ext uri="{FF2B5EF4-FFF2-40B4-BE49-F238E27FC236}">
                <a16:creationId xmlns:a16="http://schemas.microsoft.com/office/drawing/2014/main" id="{9971D122-9792-4490-AECE-8BDCC135A822}"/>
              </a:ext>
            </a:extLst>
          </p:cNvPr>
          <p:cNvSpPr txBox="1"/>
          <p:nvPr/>
        </p:nvSpPr>
        <p:spPr>
          <a:xfrm>
            <a:off x="4163038" y="4082680"/>
            <a:ext cx="773473" cy="369332"/>
          </a:xfrm>
          <a:prstGeom prst="rect">
            <a:avLst/>
          </a:prstGeom>
          <a:noFill/>
        </p:spPr>
        <p:txBody>
          <a:bodyPr wrap="square" rtlCol="0">
            <a:spAutoFit/>
          </a:bodyPr>
          <a:lstStyle/>
          <a:p>
            <a:r>
              <a:rPr lang="en-GB" sz="1800" b="1" dirty="0">
                <a:solidFill>
                  <a:srgbClr val="003865"/>
                </a:solidFill>
              </a:rPr>
              <a:t>1908</a:t>
            </a:r>
          </a:p>
        </p:txBody>
      </p:sp>
      <p:sp>
        <p:nvSpPr>
          <p:cNvPr id="15" name="TextBox 14">
            <a:extLst>
              <a:ext uri="{FF2B5EF4-FFF2-40B4-BE49-F238E27FC236}">
                <a16:creationId xmlns:a16="http://schemas.microsoft.com/office/drawing/2014/main" id="{C0FE5E93-A5C1-416A-B1F2-70E44E27D86D}"/>
              </a:ext>
            </a:extLst>
          </p:cNvPr>
          <p:cNvSpPr txBox="1"/>
          <p:nvPr/>
        </p:nvSpPr>
        <p:spPr>
          <a:xfrm>
            <a:off x="1630906" y="4085722"/>
            <a:ext cx="716349" cy="369332"/>
          </a:xfrm>
          <a:prstGeom prst="rect">
            <a:avLst/>
          </a:prstGeom>
          <a:noFill/>
        </p:spPr>
        <p:txBody>
          <a:bodyPr wrap="square" rtlCol="0">
            <a:spAutoFit/>
          </a:bodyPr>
          <a:lstStyle/>
          <a:p>
            <a:r>
              <a:rPr lang="en-GB" sz="1800" b="1" dirty="0">
                <a:solidFill>
                  <a:srgbClr val="003865"/>
                </a:solidFill>
              </a:rPr>
              <a:t>2012</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752292" y="4085722"/>
            <a:ext cx="700027" cy="369332"/>
          </a:xfrm>
          <a:prstGeom prst="rect">
            <a:avLst/>
          </a:prstGeom>
          <a:noFill/>
        </p:spPr>
        <p:txBody>
          <a:bodyPr wrap="square" rtlCol="0">
            <a:spAutoFit/>
          </a:bodyPr>
          <a:lstStyle/>
          <a:p>
            <a:r>
              <a:rPr lang="en-GB" sz="1800" b="1" dirty="0">
                <a:solidFill>
                  <a:srgbClr val="003865"/>
                </a:solidFill>
              </a:rPr>
              <a:t>1948</a:t>
            </a:r>
          </a:p>
        </p:txBody>
      </p:sp>
      <p:sp>
        <p:nvSpPr>
          <p:cNvPr id="17" name="TextBox 16">
            <a:extLst>
              <a:ext uri="{FF2B5EF4-FFF2-40B4-BE49-F238E27FC236}">
                <a16:creationId xmlns:a16="http://schemas.microsoft.com/office/drawing/2014/main" id="{148A52C6-0733-47FE-AEEB-003BB60881EE}"/>
              </a:ext>
            </a:extLst>
          </p:cNvPr>
          <p:cNvSpPr txBox="1"/>
          <p:nvPr/>
        </p:nvSpPr>
        <p:spPr>
          <a:xfrm>
            <a:off x="4160134" y="5508626"/>
            <a:ext cx="943215" cy="369332"/>
          </a:xfrm>
          <a:prstGeom prst="rect">
            <a:avLst/>
          </a:prstGeom>
          <a:noFill/>
        </p:spPr>
        <p:txBody>
          <a:bodyPr wrap="square" rtlCol="0">
            <a:spAutoFit/>
          </a:bodyPr>
          <a:lstStyle/>
          <a:p>
            <a:r>
              <a:rPr lang="en-GB" sz="1800" b="1" dirty="0">
                <a:solidFill>
                  <a:srgbClr val="003865"/>
                </a:solidFill>
              </a:rPr>
              <a:t>70,000</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612874" y="5508626"/>
            <a:ext cx="1014910" cy="369332"/>
          </a:xfrm>
          <a:prstGeom prst="rect">
            <a:avLst/>
          </a:prstGeom>
          <a:noFill/>
        </p:spPr>
        <p:txBody>
          <a:bodyPr wrap="square" rtlCol="0">
            <a:spAutoFit/>
          </a:bodyPr>
          <a:lstStyle/>
          <a:p>
            <a:r>
              <a:rPr lang="en-GB" sz="1800" b="1" dirty="0">
                <a:solidFill>
                  <a:srgbClr val="003865"/>
                </a:solidFill>
              </a:rPr>
              <a:t>200,000</a:t>
            </a:r>
          </a:p>
        </p:txBody>
      </p:sp>
      <p:sp>
        <p:nvSpPr>
          <p:cNvPr id="19" name="TextBox 18">
            <a:extLst>
              <a:ext uri="{FF2B5EF4-FFF2-40B4-BE49-F238E27FC236}">
                <a16:creationId xmlns:a16="http://schemas.microsoft.com/office/drawing/2014/main" id="{4C8FA293-78EE-4A26-889A-A4337C507306}"/>
              </a:ext>
            </a:extLst>
          </p:cNvPr>
          <p:cNvSpPr txBox="1"/>
          <p:nvPr/>
        </p:nvSpPr>
        <p:spPr>
          <a:xfrm>
            <a:off x="6695419" y="5508626"/>
            <a:ext cx="920677" cy="369332"/>
          </a:xfrm>
          <a:prstGeom prst="rect">
            <a:avLst/>
          </a:prstGeom>
          <a:noFill/>
        </p:spPr>
        <p:txBody>
          <a:bodyPr wrap="square" rtlCol="0">
            <a:spAutoFit/>
          </a:bodyPr>
          <a:lstStyle/>
          <a:p>
            <a:r>
              <a:rPr lang="en-GB" sz="1800" b="1" dirty="0">
                <a:solidFill>
                  <a:srgbClr val="003865"/>
                </a:solidFill>
              </a:rPr>
              <a:t>90,000</a:t>
            </a:r>
          </a:p>
        </p:txBody>
      </p:sp>
    </p:spTree>
    <p:extLst>
      <p:ext uri="{BB962C8B-B14F-4D97-AF65-F5344CB8AC3E}">
        <p14:creationId xmlns:p14="http://schemas.microsoft.com/office/powerpoint/2010/main" val="41279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childTnLst>
        </p:cTn>
      </p:par>
    </p:tnLst>
    <p:bldLst>
      <p:bldP spid="5" grpId="0"/>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1395938613Opening Ceremony copy.jpg">
            <a:extLst>
              <a:ext uri="{FF2B5EF4-FFF2-40B4-BE49-F238E27FC236}">
                <a16:creationId xmlns:a16="http://schemas.microsoft.com/office/drawing/2014/main" id="{D7A38B2C-65C4-4A92-B64A-7D1F87551DEF}"/>
              </a:ext>
            </a:extLst>
          </p:cNvPr>
          <p:cNvPicPr>
            <a:picLocks noChangeAspect="1"/>
          </p:cNvPicPr>
          <p:nvPr/>
        </p:nvPicPr>
        <p:blipFill>
          <a:blip r:embed="rId3">
            <a:extLst>
              <a:ext uri="{28A0092B-C50C-407E-A947-70E740481C1C}">
                <a14:useLocalDpi xmlns:a14="http://schemas.microsoft.com/office/drawing/2010/main" val="0"/>
              </a:ext>
            </a:extLst>
          </a:blip>
          <a:srcRect l="21664" t="201" r="22363" b="264"/>
          <a:stretch>
            <a:fillRect/>
          </a:stretch>
        </p:blipFill>
        <p:spPr bwMode="auto">
          <a:xfrm>
            <a:off x="0" y="625475"/>
            <a:ext cx="9144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395536" y="745440"/>
            <a:ext cx="3671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000" b="1" dirty="0">
                <a:solidFill>
                  <a:srgbClr val="003865"/>
                </a:solidFill>
              </a:rPr>
              <a:t>What was your score?</a:t>
            </a:r>
          </a:p>
        </p:txBody>
      </p:sp>
      <p:sp>
        <p:nvSpPr>
          <p:cNvPr id="2" name="Action Button: Blank 1">
            <a:hlinkClick r:id="" action="ppaction://hlinkshowjump?jump=nextslide" highlightClick="1"/>
            <a:extLst>
              <a:ext uri="{FF2B5EF4-FFF2-40B4-BE49-F238E27FC236}">
                <a16:creationId xmlns:a16="http://schemas.microsoft.com/office/drawing/2014/main" id="{2F0D40ED-8D9E-416C-B978-B34781942173}"/>
              </a:ext>
            </a:extLst>
          </p:cNvPr>
          <p:cNvSpPr/>
          <p:nvPr/>
        </p:nvSpPr>
        <p:spPr>
          <a:xfrm>
            <a:off x="359633" y="2129567"/>
            <a:ext cx="1181797"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1 to 7</a:t>
            </a:r>
          </a:p>
        </p:txBody>
      </p:sp>
      <p:sp>
        <p:nvSpPr>
          <p:cNvPr id="9" name="Action Button: Blank 8">
            <a:hlinkClick r:id="rId6" action="ppaction://hlinksldjump" highlightClick="1"/>
            <a:extLst>
              <a:ext uri="{FF2B5EF4-FFF2-40B4-BE49-F238E27FC236}">
                <a16:creationId xmlns:a16="http://schemas.microsoft.com/office/drawing/2014/main" id="{1D51A3F8-1B39-4D19-8A6F-A09398D2002B}"/>
              </a:ext>
            </a:extLst>
          </p:cNvPr>
          <p:cNvSpPr/>
          <p:nvPr/>
        </p:nvSpPr>
        <p:spPr>
          <a:xfrm>
            <a:off x="395535" y="3188595"/>
            <a:ext cx="1469829"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7 to 14</a:t>
            </a:r>
          </a:p>
        </p:txBody>
      </p:sp>
      <p:sp>
        <p:nvSpPr>
          <p:cNvPr id="10" name="Action Button: Blank 9">
            <a:hlinkClick r:id="" action="ppaction://hlinkshowjump?jump=lastslide" highlightClick="1"/>
            <a:extLst>
              <a:ext uri="{FF2B5EF4-FFF2-40B4-BE49-F238E27FC236}">
                <a16:creationId xmlns:a16="http://schemas.microsoft.com/office/drawing/2014/main" id="{C61DD909-EF5E-4CD9-88F0-D683A4E93595}"/>
              </a:ext>
            </a:extLst>
          </p:cNvPr>
          <p:cNvSpPr/>
          <p:nvPr/>
        </p:nvSpPr>
        <p:spPr>
          <a:xfrm>
            <a:off x="143151" y="4212776"/>
            <a:ext cx="1860252"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15 to 19</a:t>
            </a:r>
          </a:p>
        </p:txBody>
      </p:sp>
    </p:spTree>
    <p:extLst>
      <p:ext uri="{BB962C8B-B14F-4D97-AF65-F5344CB8AC3E}">
        <p14:creationId xmlns:p14="http://schemas.microsoft.com/office/powerpoint/2010/main" val="69227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BCD71F21-04ED-4842-9255-8D434D224E2B}"/>
              </a:ext>
            </a:extLst>
          </p:cNvPr>
          <p:cNvPicPr>
            <a:picLocks noChangeAspect="1"/>
          </p:cNvPicPr>
          <p:nvPr/>
        </p:nvPicPr>
        <p:blipFill rotWithShape="1">
          <a:blip r:embed="rId3">
            <a:extLst>
              <a:ext uri="{28A0092B-C50C-407E-A947-70E740481C1C}">
                <a14:useLocalDpi xmlns:a14="http://schemas.microsoft.com/office/drawing/2010/main" val="0"/>
              </a:ext>
            </a:extLst>
          </a:blip>
          <a:srcRect l="22963" r="27739"/>
          <a:stretch/>
        </p:blipFill>
        <p:spPr>
          <a:xfrm>
            <a:off x="4031432" y="45010"/>
            <a:ext cx="5112568" cy="6812990"/>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359545" y="1211560"/>
            <a:ext cx="3671887"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bronze medal goes to…</a:t>
            </a:r>
          </a:p>
          <a:p>
            <a:endParaRPr lang="en-GB" altLang="en-US" sz="2000" dirty="0">
              <a:solidFill>
                <a:srgbClr val="003865"/>
              </a:solidFill>
            </a:endParaRPr>
          </a:p>
          <a:p>
            <a:r>
              <a:rPr lang="en-GB" altLang="en-US" sz="2000" dirty="0">
                <a:solidFill>
                  <a:srgbClr val="003865"/>
                </a:solidFill>
              </a:rPr>
              <a:t>You’re off to a great start and learning more about the Olympic and Paralympic Games. Can you do even better next time?</a:t>
            </a:r>
          </a:p>
          <a:p>
            <a:endParaRPr lang="en-GB" altLang="en-US" sz="2000" dirty="0">
              <a:solidFill>
                <a:srgbClr val="003865"/>
              </a:solidFill>
            </a:endParaRPr>
          </a:p>
          <a:p>
            <a:endParaRPr lang="en-US" altLang="en-US" sz="3000" b="1" dirty="0">
              <a:solidFill>
                <a:srgbClr val="003865"/>
              </a:solidFill>
            </a:endParaRPr>
          </a:p>
          <a:p>
            <a:endParaRPr lang="en-US" altLang="en-US" sz="3000" b="1" dirty="0">
              <a:solidFill>
                <a:srgbClr val="003865"/>
              </a:solidFill>
            </a:endParaRPr>
          </a:p>
          <a:p>
            <a:endParaRPr lang="en-US" altLang="en-US" sz="3000" b="1" dirty="0">
              <a:solidFill>
                <a:srgbClr val="003865"/>
              </a:solidFill>
            </a:endParaRPr>
          </a:p>
          <a:p>
            <a:endParaRPr lang="en-US" altLang="en-US" sz="1400" b="1" dirty="0">
              <a:solidFill>
                <a:srgbClr val="003865"/>
              </a:solidFill>
            </a:endParaRPr>
          </a:p>
          <a:p>
            <a:r>
              <a:rPr lang="en-GB" sz="1400" b="1" dirty="0">
                <a:solidFill>
                  <a:srgbClr val="003865"/>
                </a:solidFill>
              </a:rPr>
              <a:t>Tom Daley and Daniel </a:t>
            </a:r>
            <a:r>
              <a:rPr lang="en-GB" sz="1400" b="1" dirty="0" err="1">
                <a:solidFill>
                  <a:srgbClr val="003865"/>
                </a:solidFill>
              </a:rPr>
              <a:t>Goodfellow</a:t>
            </a:r>
            <a:r>
              <a:rPr lang="en-GB" sz="1400" b="1" dirty="0">
                <a:solidFill>
                  <a:srgbClr val="003865"/>
                </a:solidFill>
              </a:rPr>
              <a:t> win bronze at Rio 2016.</a:t>
            </a:r>
          </a:p>
          <a:p>
            <a:endParaRPr lang="en-US" altLang="en-US" sz="3000" b="1" dirty="0">
              <a:solidFill>
                <a:srgbClr val="003865"/>
              </a:solidFill>
            </a:endParaRPr>
          </a:p>
        </p:txBody>
      </p:sp>
    </p:spTree>
    <p:extLst>
      <p:ext uri="{BB962C8B-B14F-4D97-AF65-F5344CB8AC3E}">
        <p14:creationId xmlns:p14="http://schemas.microsoft.com/office/powerpoint/2010/main" val="25187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Placeholder 32">
            <a:extLst>
              <a:ext uri="{FF2B5EF4-FFF2-40B4-BE49-F238E27FC236}">
                <a16:creationId xmlns:a16="http://schemas.microsoft.com/office/drawing/2014/main" id="{8CDBF74D-0A0C-40C6-BDCF-C6091B16F988}"/>
              </a:ext>
            </a:extLst>
          </p:cNvPr>
          <p:cNvPicPr>
            <a:picLocks noChangeAspect="1"/>
          </p:cNvPicPr>
          <p:nvPr/>
        </p:nvPicPr>
        <p:blipFill rotWithShape="1">
          <a:blip r:embed="rId3">
            <a:extLst>
              <a:ext uri="{28A0092B-C50C-407E-A947-70E740481C1C}">
                <a14:useLocalDpi xmlns:a14="http://schemas.microsoft.com/office/drawing/2010/main" val="0"/>
              </a:ext>
            </a:extLst>
          </a:blip>
          <a:srcRect l="-4345" t="6684" r="-1356" b="4688"/>
          <a:stretch/>
        </p:blipFill>
        <p:spPr>
          <a:xfrm>
            <a:off x="3919858" y="696381"/>
            <a:ext cx="5315549" cy="6161619"/>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268204" y="885440"/>
            <a:ext cx="367188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silver medal goes to…</a:t>
            </a:r>
          </a:p>
          <a:p>
            <a:endParaRPr lang="en-GB" altLang="en-US" sz="3000" b="1" dirty="0">
              <a:solidFill>
                <a:srgbClr val="003865"/>
              </a:solidFill>
            </a:endParaRPr>
          </a:p>
          <a:p>
            <a:r>
              <a:rPr lang="en-GB" altLang="en-US" sz="2000" dirty="0">
                <a:solidFill>
                  <a:srgbClr val="003865"/>
                </a:solidFill>
              </a:rPr>
              <a:t>Great work! You certainly know a lot about the Olympic and Paralympic Games. Next time go for gold! </a:t>
            </a: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b="1" dirty="0">
              <a:solidFill>
                <a:srgbClr val="003865"/>
              </a:solidFill>
            </a:endParaRPr>
          </a:p>
          <a:p>
            <a:r>
              <a:rPr lang="en-GB" sz="1400" b="1" dirty="0" err="1">
                <a:solidFill>
                  <a:srgbClr val="003865"/>
                </a:solidFill>
              </a:rPr>
              <a:t>Lutalo</a:t>
            </a:r>
            <a:r>
              <a:rPr lang="en-GB" sz="1400" b="1" dirty="0">
                <a:solidFill>
                  <a:srgbClr val="003865"/>
                </a:solidFill>
              </a:rPr>
              <a:t> Muhammad wins silver in the men’s 80kg taekwondo final at Rio 2016</a:t>
            </a:r>
          </a:p>
        </p:txBody>
      </p:sp>
    </p:spTree>
    <p:extLst>
      <p:ext uri="{BB962C8B-B14F-4D97-AF65-F5344CB8AC3E}">
        <p14:creationId xmlns:p14="http://schemas.microsoft.com/office/powerpoint/2010/main" val="341153302"/>
      </p:ext>
    </p:extLst>
  </p:cSld>
  <p:clrMapOvr>
    <a:masterClrMapping/>
  </p:clrMapOvr>
</p:sld>
</file>

<file path=ppt/theme/theme1.xml><?xml version="1.0" encoding="utf-8"?>
<a:theme xmlns:a="http://schemas.openxmlformats.org/drawingml/2006/main" name="Office Theme">
  <a:themeElements>
    <a:clrScheme name="Team GB red">
      <a:dk1>
        <a:sysClr val="windowText" lastClr="000000"/>
      </a:dk1>
      <a:lt1>
        <a:sysClr val="window" lastClr="FFFFFF"/>
      </a:lt1>
      <a:dk2>
        <a:srgbClr val="1F497D"/>
      </a:dk2>
      <a:lt2>
        <a:srgbClr val="EEECE1"/>
      </a:lt2>
      <a:accent1>
        <a:srgbClr val="003C6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A140F6A68C447B821782A610FA418" ma:contentTypeVersion="10" ma:contentTypeDescription="Create a new document." ma:contentTypeScope="" ma:versionID="1ea42407a92a1d574710e00c31e3636f">
  <xsd:schema xmlns:xsd="http://www.w3.org/2001/XMLSchema" xmlns:xs="http://www.w3.org/2001/XMLSchema" xmlns:p="http://schemas.microsoft.com/office/2006/metadata/properties" xmlns:ns2="a8257536-124e-4620-92bf-761aafd6182e" xmlns:ns3="e0eec112-f205-4dad-bdd1-c42dedca88f4" targetNamespace="http://schemas.microsoft.com/office/2006/metadata/properties" ma:root="true" ma:fieldsID="bdb2bbb4447890869afeb4cfcba2262e" ns2:_="" ns3:_="">
    <xsd:import namespace="a8257536-124e-4620-92bf-761aafd6182e"/>
    <xsd:import namespace="e0eec112-f205-4dad-bdd1-c42dedca88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57536-124e-4620-92bf-761aafd61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ec112-f205-4dad-bdd1-c42dedca88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5C94F5-0344-4F3C-9A7D-7F1E2A9A5A13}"/>
</file>

<file path=customXml/itemProps2.xml><?xml version="1.0" encoding="utf-8"?>
<ds:datastoreItem xmlns:ds="http://schemas.openxmlformats.org/officeDocument/2006/customXml" ds:itemID="{1B7BBD2B-BD70-4C58-83CD-955E19B5CA88}"/>
</file>

<file path=customXml/itemProps3.xml><?xml version="1.0" encoding="utf-8"?>
<ds:datastoreItem xmlns:ds="http://schemas.openxmlformats.org/officeDocument/2006/customXml" ds:itemID="{9D5B6FF3-E55E-474A-BBE8-8EC45D789A1F}"/>
</file>

<file path=docProps/app.xml><?xml version="1.0" encoding="utf-8"?>
<Properties xmlns="http://schemas.openxmlformats.org/officeDocument/2006/extended-properties" xmlns:vt="http://schemas.openxmlformats.org/officeDocument/2006/docPropsVTypes">
  <TotalTime>4900</TotalTime>
  <Words>652</Words>
  <Application>Microsoft Office PowerPoint</Application>
  <PresentationFormat>On-screen Show (4:3)</PresentationFormat>
  <Paragraphs>167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MS PGothic</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Set for the future!</dc:title>
  <dc:creator>Fiona</dc:creator>
  <cp:lastModifiedBy>Catriona Hull</cp:lastModifiedBy>
  <cp:revision>241</cp:revision>
  <dcterms:created xsi:type="dcterms:W3CDTF">2012-10-03T12:20:25Z</dcterms:created>
  <dcterms:modified xsi:type="dcterms:W3CDTF">2017-11-13T10:45:46Z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0x010100659A140F6A68C447B821782A610FA418</vt:lpwstr>
  </property>
</Properties>
</file>